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68" r:id="rId8"/>
    <p:sldId id="263" r:id="rId9"/>
    <p:sldId id="262" r:id="rId10"/>
    <p:sldId id="2687" r:id="rId11"/>
    <p:sldId id="430" r:id="rId12"/>
    <p:sldId id="265" r:id="rId13"/>
    <p:sldId id="2690" r:id="rId14"/>
    <p:sldId id="2689" r:id="rId15"/>
    <p:sldId id="431" r:id="rId16"/>
    <p:sldId id="2686" r:id="rId17"/>
    <p:sldId id="2683" r:id="rId18"/>
    <p:sldId id="2413" r:id="rId19"/>
    <p:sldId id="2688" r:id="rId20"/>
    <p:sldId id="2691" r:id="rId21"/>
    <p:sldId id="270" r:id="rId22"/>
    <p:sldId id="2697" r:id="rId23"/>
    <p:sldId id="261" r:id="rId24"/>
    <p:sldId id="269" r:id="rId25"/>
    <p:sldId id="259" r:id="rId26"/>
    <p:sldId id="260" r:id="rId27"/>
    <p:sldId id="2692" r:id="rId28"/>
    <p:sldId id="2698" r:id="rId29"/>
    <p:sldId id="26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74"/>
    <a:srgbClr val="7EC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AE643-1124-46C3-B394-DF1C0C5E0149}" v="21" dt="2024-07-11T20:24:07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387" autoAdjust="0"/>
  </p:normalViewPr>
  <p:slideViewPr>
    <p:cSldViewPr snapToGrid="0">
      <p:cViewPr varScale="1">
        <p:scale>
          <a:sx n="73" d="100"/>
          <a:sy n="73" d="100"/>
        </p:scale>
        <p:origin x="173" y="62"/>
      </p:cViewPr>
      <p:guideLst/>
    </p:cSldViewPr>
  </p:slideViewPr>
  <p:outlineViewPr>
    <p:cViewPr>
      <p:scale>
        <a:sx n="33" d="100"/>
        <a:sy n="33" d="100"/>
      </p:scale>
      <p:origin x="0" y="-20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46EE9-826A-48A8-A07C-08B1993FAF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27AF01-1289-41E2-9A59-53EED46C59FB}">
      <dgm:prSet/>
      <dgm:spPr/>
      <dgm:t>
        <a:bodyPr/>
        <a:lstStyle/>
        <a:p>
          <a:r>
            <a:rPr lang="en-US" dirty="0"/>
            <a:t>Synchronous and Asynchronous Instructional Options</a:t>
          </a:r>
        </a:p>
      </dgm:t>
    </dgm:pt>
    <dgm:pt modelId="{1354C4CD-3056-46C1-B550-09F4D69935C4}" type="parTrans" cxnId="{554227A1-64FD-4957-81E8-F823342BCC33}">
      <dgm:prSet/>
      <dgm:spPr/>
      <dgm:t>
        <a:bodyPr/>
        <a:lstStyle/>
        <a:p>
          <a:endParaRPr lang="en-US"/>
        </a:p>
      </dgm:t>
    </dgm:pt>
    <dgm:pt modelId="{D5488FDA-7106-41B9-9C61-BE55702AE9E4}" type="sibTrans" cxnId="{554227A1-64FD-4957-81E8-F823342BCC33}">
      <dgm:prSet/>
      <dgm:spPr/>
      <dgm:t>
        <a:bodyPr/>
        <a:lstStyle/>
        <a:p>
          <a:endParaRPr lang="en-US"/>
        </a:p>
      </dgm:t>
    </dgm:pt>
    <dgm:pt modelId="{E4770674-C2EF-47B7-9926-467A45AEE943}">
      <dgm:prSet/>
      <dgm:spPr/>
      <dgm:t>
        <a:bodyPr/>
        <a:lstStyle/>
        <a:p>
          <a:r>
            <a:rPr lang="en-US"/>
            <a:t>Hybrid and Flex Learning</a:t>
          </a:r>
        </a:p>
      </dgm:t>
    </dgm:pt>
    <dgm:pt modelId="{D64511F1-336D-432A-BDB8-117BA980E71E}" type="parTrans" cxnId="{AC4037AE-B6E9-4530-8A41-EF31D7AE4894}">
      <dgm:prSet/>
      <dgm:spPr/>
      <dgm:t>
        <a:bodyPr/>
        <a:lstStyle/>
        <a:p>
          <a:endParaRPr lang="en-US"/>
        </a:p>
      </dgm:t>
    </dgm:pt>
    <dgm:pt modelId="{1C2D5011-AB6D-47CD-AE1B-E7B8C833E6CF}" type="sibTrans" cxnId="{AC4037AE-B6E9-4530-8A41-EF31D7AE4894}">
      <dgm:prSet/>
      <dgm:spPr/>
      <dgm:t>
        <a:bodyPr/>
        <a:lstStyle/>
        <a:p>
          <a:endParaRPr lang="en-US"/>
        </a:p>
      </dgm:t>
    </dgm:pt>
    <dgm:pt modelId="{6326F4FE-79E4-49B8-9770-DCDF0ECEE665}">
      <dgm:prSet/>
      <dgm:spPr/>
      <dgm:t>
        <a:bodyPr/>
        <a:lstStyle/>
        <a:p>
          <a:r>
            <a:rPr lang="en-US" dirty="0"/>
            <a:t>Day and Evening Class Options</a:t>
          </a:r>
        </a:p>
      </dgm:t>
    </dgm:pt>
    <dgm:pt modelId="{B0570E1D-F246-46D3-8A98-CFDB285FE36C}" type="parTrans" cxnId="{5E4FB09C-AE2E-4CF4-843B-32997A16AC16}">
      <dgm:prSet/>
      <dgm:spPr/>
      <dgm:t>
        <a:bodyPr/>
        <a:lstStyle/>
        <a:p>
          <a:endParaRPr lang="en-US"/>
        </a:p>
      </dgm:t>
    </dgm:pt>
    <dgm:pt modelId="{7FDEEE02-2CF6-49F2-8763-17225A6FF222}" type="sibTrans" cxnId="{5E4FB09C-AE2E-4CF4-843B-32997A16AC16}">
      <dgm:prSet/>
      <dgm:spPr/>
      <dgm:t>
        <a:bodyPr/>
        <a:lstStyle/>
        <a:p>
          <a:endParaRPr lang="en-US"/>
        </a:p>
      </dgm:t>
    </dgm:pt>
    <dgm:pt modelId="{0A076CC1-A01D-40DD-977C-C61F4A65FAE4}" type="pres">
      <dgm:prSet presAssocID="{F0446EE9-826A-48A8-A07C-08B1993FAFE5}" presName="Name0" presStyleCnt="0">
        <dgm:presLayoutVars>
          <dgm:dir/>
          <dgm:resizeHandles val="exact"/>
        </dgm:presLayoutVars>
      </dgm:prSet>
      <dgm:spPr/>
    </dgm:pt>
    <dgm:pt modelId="{B372CF2D-4688-4914-8F00-70560C25B411}" type="pres">
      <dgm:prSet presAssocID="{DD27AF01-1289-41E2-9A59-53EED46C59FB}" presName="node" presStyleLbl="node1" presStyleIdx="0" presStyleCnt="3">
        <dgm:presLayoutVars>
          <dgm:bulletEnabled val="1"/>
        </dgm:presLayoutVars>
      </dgm:prSet>
      <dgm:spPr/>
    </dgm:pt>
    <dgm:pt modelId="{E78A7454-38F9-4656-A5CC-C7AD1A8E8885}" type="pres">
      <dgm:prSet presAssocID="{D5488FDA-7106-41B9-9C61-BE55702AE9E4}" presName="sibTrans" presStyleLbl="sibTrans2D1" presStyleIdx="0" presStyleCnt="2"/>
      <dgm:spPr/>
    </dgm:pt>
    <dgm:pt modelId="{5C642A48-B7F7-47A8-9F17-9B2381A154AD}" type="pres">
      <dgm:prSet presAssocID="{D5488FDA-7106-41B9-9C61-BE55702AE9E4}" presName="connectorText" presStyleLbl="sibTrans2D1" presStyleIdx="0" presStyleCnt="2"/>
      <dgm:spPr/>
    </dgm:pt>
    <dgm:pt modelId="{786D751E-116B-478D-BE78-B60682F08AEA}" type="pres">
      <dgm:prSet presAssocID="{E4770674-C2EF-47B7-9926-467A45AEE943}" presName="node" presStyleLbl="node1" presStyleIdx="1" presStyleCnt="3">
        <dgm:presLayoutVars>
          <dgm:bulletEnabled val="1"/>
        </dgm:presLayoutVars>
      </dgm:prSet>
      <dgm:spPr/>
    </dgm:pt>
    <dgm:pt modelId="{D845D28A-5695-4C72-82C2-1622A6E85826}" type="pres">
      <dgm:prSet presAssocID="{1C2D5011-AB6D-47CD-AE1B-E7B8C833E6CF}" presName="sibTrans" presStyleLbl="sibTrans2D1" presStyleIdx="1" presStyleCnt="2"/>
      <dgm:spPr/>
    </dgm:pt>
    <dgm:pt modelId="{FF036053-710C-424B-B096-2D58CABC3245}" type="pres">
      <dgm:prSet presAssocID="{1C2D5011-AB6D-47CD-AE1B-E7B8C833E6CF}" presName="connectorText" presStyleLbl="sibTrans2D1" presStyleIdx="1" presStyleCnt="2"/>
      <dgm:spPr/>
    </dgm:pt>
    <dgm:pt modelId="{45B46D19-99F6-4A0D-8679-D509D3DF08FF}" type="pres">
      <dgm:prSet presAssocID="{6326F4FE-79E4-49B8-9770-DCDF0ECEE665}" presName="node" presStyleLbl="node1" presStyleIdx="2" presStyleCnt="3">
        <dgm:presLayoutVars>
          <dgm:bulletEnabled val="1"/>
        </dgm:presLayoutVars>
      </dgm:prSet>
      <dgm:spPr/>
    </dgm:pt>
  </dgm:ptLst>
  <dgm:cxnLst>
    <dgm:cxn modelId="{FDF72B18-E770-496E-B1E6-2A2BC934460E}" type="presOf" srcId="{DD27AF01-1289-41E2-9A59-53EED46C59FB}" destId="{B372CF2D-4688-4914-8F00-70560C25B411}" srcOrd="0" destOrd="0" presId="urn:microsoft.com/office/officeart/2005/8/layout/process1"/>
    <dgm:cxn modelId="{EC16FC30-11D9-476C-8838-03CD9D6CAA10}" type="presOf" srcId="{F0446EE9-826A-48A8-A07C-08B1993FAFE5}" destId="{0A076CC1-A01D-40DD-977C-C61F4A65FAE4}" srcOrd="0" destOrd="0" presId="urn:microsoft.com/office/officeart/2005/8/layout/process1"/>
    <dgm:cxn modelId="{443FF05F-DA2A-4A2C-B35C-DFD830DF84D6}" type="presOf" srcId="{6326F4FE-79E4-49B8-9770-DCDF0ECEE665}" destId="{45B46D19-99F6-4A0D-8679-D509D3DF08FF}" srcOrd="0" destOrd="0" presId="urn:microsoft.com/office/officeart/2005/8/layout/process1"/>
    <dgm:cxn modelId="{0852A874-57A1-434A-BF96-CAD5B3C18E63}" type="presOf" srcId="{D5488FDA-7106-41B9-9C61-BE55702AE9E4}" destId="{E78A7454-38F9-4656-A5CC-C7AD1A8E8885}" srcOrd="0" destOrd="0" presId="urn:microsoft.com/office/officeart/2005/8/layout/process1"/>
    <dgm:cxn modelId="{A46A9089-04B6-48C6-AE11-C606987706FC}" type="presOf" srcId="{D5488FDA-7106-41B9-9C61-BE55702AE9E4}" destId="{5C642A48-B7F7-47A8-9F17-9B2381A154AD}" srcOrd="1" destOrd="0" presId="urn:microsoft.com/office/officeart/2005/8/layout/process1"/>
    <dgm:cxn modelId="{5E4FB09C-AE2E-4CF4-843B-32997A16AC16}" srcId="{F0446EE9-826A-48A8-A07C-08B1993FAFE5}" destId="{6326F4FE-79E4-49B8-9770-DCDF0ECEE665}" srcOrd="2" destOrd="0" parTransId="{B0570E1D-F246-46D3-8A98-CFDB285FE36C}" sibTransId="{7FDEEE02-2CF6-49F2-8763-17225A6FF222}"/>
    <dgm:cxn modelId="{554227A1-64FD-4957-81E8-F823342BCC33}" srcId="{F0446EE9-826A-48A8-A07C-08B1993FAFE5}" destId="{DD27AF01-1289-41E2-9A59-53EED46C59FB}" srcOrd="0" destOrd="0" parTransId="{1354C4CD-3056-46C1-B550-09F4D69935C4}" sibTransId="{D5488FDA-7106-41B9-9C61-BE55702AE9E4}"/>
    <dgm:cxn modelId="{AC4037AE-B6E9-4530-8A41-EF31D7AE4894}" srcId="{F0446EE9-826A-48A8-A07C-08B1993FAFE5}" destId="{E4770674-C2EF-47B7-9926-467A45AEE943}" srcOrd="1" destOrd="0" parTransId="{D64511F1-336D-432A-BDB8-117BA980E71E}" sibTransId="{1C2D5011-AB6D-47CD-AE1B-E7B8C833E6CF}"/>
    <dgm:cxn modelId="{CE33A0D3-7012-47DF-9072-D95AA6C9A096}" type="presOf" srcId="{1C2D5011-AB6D-47CD-AE1B-E7B8C833E6CF}" destId="{D845D28A-5695-4C72-82C2-1622A6E85826}" srcOrd="0" destOrd="0" presId="urn:microsoft.com/office/officeart/2005/8/layout/process1"/>
    <dgm:cxn modelId="{B68F03E7-0FF8-416C-BAF5-9779FA482515}" type="presOf" srcId="{E4770674-C2EF-47B7-9926-467A45AEE943}" destId="{786D751E-116B-478D-BE78-B60682F08AEA}" srcOrd="0" destOrd="0" presId="urn:microsoft.com/office/officeart/2005/8/layout/process1"/>
    <dgm:cxn modelId="{BAD61CF8-315A-4D7B-98A5-FB46D258CD2B}" type="presOf" srcId="{1C2D5011-AB6D-47CD-AE1B-E7B8C833E6CF}" destId="{FF036053-710C-424B-B096-2D58CABC3245}" srcOrd="1" destOrd="0" presId="urn:microsoft.com/office/officeart/2005/8/layout/process1"/>
    <dgm:cxn modelId="{D0C19251-AA3F-4212-86FD-B367EB59D459}" type="presParOf" srcId="{0A076CC1-A01D-40DD-977C-C61F4A65FAE4}" destId="{B372CF2D-4688-4914-8F00-70560C25B411}" srcOrd="0" destOrd="0" presId="urn:microsoft.com/office/officeart/2005/8/layout/process1"/>
    <dgm:cxn modelId="{F52AE9B5-07E1-45B2-A352-FF5452A12E23}" type="presParOf" srcId="{0A076CC1-A01D-40DD-977C-C61F4A65FAE4}" destId="{E78A7454-38F9-4656-A5CC-C7AD1A8E8885}" srcOrd="1" destOrd="0" presId="urn:microsoft.com/office/officeart/2005/8/layout/process1"/>
    <dgm:cxn modelId="{265DD7D9-4FA1-486E-9AAC-38CC96B0A601}" type="presParOf" srcId="{E78A7454-38F9-4656-A5CC-C7AD1A8E8885}" destId="{5C642A48-B7F7-47A8-9F17-9B2381A154AD}" srcOrd="0" destOrd="0" presId="urn:microsoft.com/office/officeart/2005/8/layout/process1"/>
    <dgm:cxn modelId="{6EE35349-1A88-439D-AB11-D6F4B2622191}" type="presParOf" srcId="{0A076CC1-A01D-40DD-977C-C61F4A65FAE4}" destId="{786D751E-116B-478D-BE78-B60682F08AEA}" srcOrd="2" destOrd="0" presId="urn:microsoft.com/office/officeart/2005/8/layout/process1"/>
    <dgm:cxn modelId="{42FF731F-63AE-4DE2-89F7-BEFB0776302D}" type="presParOf" srcId="{0A076CC1-A01D-40DD-977C-C61F4A65FAE4}" destId="{D845D28A-5695-4C72-82C2-1622A6E85826}" srcOrd="3" destOrd="0" presId="urn:microsoft.com/office/officeart/2005/8/layout/process1"/>
    <dgm:cxn modelId="{C92461D0-933A-48E6-87C6-E542A4414813}" type="presParOf" srcId="{D845D28A-5695-4C72-82C2-1622A6E85826}" destId="{FF036053-710C-424B-B096-2D58CABC3245}" srcOrd="0" destOrd="0" presId="urn:microsoft.com/office/officeart/2005/8/layout/process1"/>
    <dgm:cxn modelId="{26A45302-42B4-45E8-BA86-E895659D0948}" type="presParOf" srcId="{0A076CC1-A01D-40DD-977C-C61F4A65FAE4}" destId="{45B46D19-99F6-4A0D-8679-D509D3DF08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2CF2D-4688-4914-8F00-70560C25B411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Synchronous and Asynchronous Instructional Options</a:t>
          </a:r>
        </a:p>
      </dsp:txBody>
      <dsp:txXfrm>
        <a:off x="57787" y="1395494"/>
        <a:ext cx="2665308" cy="1560349"/>
      </dsp:txXfrm>
    </dsp:sp>
    <dsp:sp modelId="{E78A7454-38F9-4656-A5CC-C7AD1A8E8885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047880" y="1970146"/>
        <a:ext cx="409940" cy="411044"/>
      </dsp:txXfrm>
    </dsp:sp>
    <dsp:sp modelId="{786D751E-116B-478D-BE78-B60682F08AEA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Hybrid and Flex Learning</a:t>
          </a:r>
        </a:p>
      </dsp:txBody>
      <dsp:txXfrm>
        <a:off x="3925145" y="1395494"/>
        <a:ext cx="2665308" cy="1560349"/>
      </dsp:txXfrm>
    </dsp:sp>
    <dsp:sp modelId="{D845D28A-5695-4C72-82C2-1622A6E85826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915239" y="1970146"/>
        <a:ext cx="409940" cy="411044"/>
      </dsp:txXfrm>
    </dsp:sp>
    <dsp:sp modelId="{45B46D19-99F6-4A0D-8679-D509D3DF08FF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Day and Evening Class Options</a:t>
          </a:r>
        </a:p>
      </dsp:txBody>
      <dsp:txXfrm>
        <a:off x="7792503" y="139549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DF67-5235-448E-AEC5-AA2D297828C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9581-BD89-4396-98EA-CF23542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9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F6B53-6E6A-45CD-A42B-A931B5C1E3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70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D9581-BD89-4396-98EA-CF2354211C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39FA8-6DEF-9A47-343E-9292259BA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81916-94DF-26BA-F4C2-01E842A8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50455-D818-E853-43A1-31EFEAF3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9637F-560F-7EA0-67F6-E53BF91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1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44C-3C81-3BAE-E991-713EAA84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01F11-E9B9-6207-373F-A6684298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7E270-66A8-804D-55DA-679536F50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58E62-067F-7737-F77C-155EB0AF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2F106-EFFE-9492-F6D8-568ECF23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EE1E7-77B5-2F3E-19F2-CAD6A248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DAD58-521D-17E5-3D46-56EDC0BC6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_Photo Left_Title_Content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14793-4DE6-8FFC-4AA5-86DDDA6124FF}"/>
              </a:ext>
            </a:extLst>
          </p:cNvPr>
          <p:cNvSpPr/>
          <p:nvPr userDrawn="1"/>
        </p:nvSpPr>
        <p:spPr>
          <a:xfrm>
            <a:off x="5949244" y="217487"/>
            <a:ext cx="6242756" cy="903112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727" y="307445"/>
            <a:ext cx="4079345" cy="723195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1B74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Title Slide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13727" y="1832680"/>
            <a:ext cx="5689600" cy="38115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Slide Content</a:t>
            </a:r>
          </a:p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107CE1-E582-EB93-3F97-0C8ACDE118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689600" cy="6858000"/>
          </a:xfrm>
          <a:solidFill>
            <a:schemeClr val="bg1"/>
          </a:solidFill>
        </p:spPr>
        <p:txBody>
          <a:bodyPr/>
          <a:lstStyle>
            <a:lvl1pPr>
              <a:defRPr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Photo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047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_Title_Content_Photo Right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14793-4DE6-8FFC-4AA5-86DDDA6124FF}"/>
              </a:ext>
            </a:extLst>
          </p:cNvPr>
          <p:cNvSpPr/>
          <p:nvPr userDrawn="1"/>
        </p:nvSpPr>
        <p:spPr>
          <a:xfrm>
            <a:off x="310444" y="1213732"/>
            <a:ext cx="5785556" cy="45719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756" y="307445"/>
            <a:ext cx="4079345" cy="72319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Title Slide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0756" y="1832680"/>
            <a:ext cx="5689600" cy="38115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Slide Content</a:t>
            </a:r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107CE1-E582-EB93-3F97-0C8ACDE118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91514" y="0"/>
            <a:ext cx="5689600" cy="6858000"/>
          </a:xfrm>
          <a:solidFill>
            <a:schemeClr val="bg1"/>
          </a:solidFill>
        </p:spPr>
        <p:txBody>
          <a:bodyPr/>
          <a:lstStyle>
            <a:lvl1pPr>
              <a:defRPr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Photo Placeholder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29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_Title_Content_Content 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14793-4DE6-8FFC-4AA5-86DDDA6124FF}"/>
              </a:ext>
            </a:extLst>
          </p:cNvPr>
          <p:cNvSpPr/>
          <p:nvPr userDrawn="1"/>
        </p:nvSpPr>
        <p:spPr>
          <a:xfrm>
            <a:off x="1284513" y="3156311"/>
            <a:ext cx="5203371" cy="45719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314" y="2209799"/>
            <a:ext cx="4898571" cy="80744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Title Slide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82042" y="3424256"/>
            <a:ext cx="4705842" cy="21142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Slide Content</a:t>
            </a:r>
          </a:p>
          <a:p>
            <a:pPr lvl="0"/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B86ACA1-5923-669F-0278-544DDB1E6BB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133355" y="2198914"/>
            <a:ext cx="4898571" cy="344535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Slide Content</a:t>
            </a:r>
          </a:p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24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58BD-562F-600E-2E33-C4FF7532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53DBB-82B1-D6CC-0C20-2EE46FAEF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AD5E8-D113-69D1-972B-D30E470A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B96A3-D66C-AD0D-E00C-6E93FAD2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87A45-6F9D-104B-9368-C0D6EAB5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9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7C30B4-5597-E5B2-79BF-6783E9F36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1F201-14B7-AE08-83EA-2D177FE10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90DFC-F17C-250D-DDE5-F90D9306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E5898-8319-D9F1-B2BC-E9D7DFCA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7741-2855-FCAA-5F16-3933DB73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_Presentation Title_TWC Seal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39FA8-6DEF-9A47-343E-9292259BA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1" name="Group 10" descr="TWC state seal with the Words Texas Workforce Commission in a circle around a leaf wreath with a star in the middle.">
            <a:extLst>
              <a:ext uri="{FF2B5EF4-FFF2-40B4-BE49-F238E27FC236}">
                <a16:creationId xmlns:a16="http://schemas.microsoft.com/office/drawing/2014/main" id="{E4E02524-164E-1B67-CF3B-3BD3D36A08FD}"/>
              </a:ext>
            </a:extLst>
          </p:cNvPr>
          <p:cNvGrpSpPr/>
          <p:nvPr userDrawn="1"/>
        </p:nvGrpSpPr>
        <p:grpSpPr>
          <a:xfrm>
            <a:off x="441960" y="441904"/>
            <a:ext cx="3380468" cy="5574173"/>
            <a:chOff x="441960" y="441904"/>
            <a:chExt cx="3380468" cy="55741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AD1D5-841D-FAC7-ED81-071EDC1C63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41960" y="441904"/>
              <a:ext cx="1969076" cy="189985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1AC3AD-3213-17CF-2092-666B123FC08D}"/>
                </a:ext>
              </a:extLst>
            </p:cNvPr>
            <p:cNvSpPr/>
            <p:nvPr userDrawn="1"/>
          </p:nvSpPr>
          <p:spPr>
            <a:xfrm>
              <a:off x="1284258" y="2565717"/>
              <a:ext cx="284480" cy="3450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249D25-3BD0-FCC3-F97F-5E00B0807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2514723" y="4708372"/>
              <a:ext cx="280440" cy="2334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772581-4D58-A2E8-1357-636584511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569498" y="1122351"/>
              <a:ext cx="1252930" cy="28044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9945742-E35C-05F2-008E-2AE210B2B0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1683" y="5380239"/>
            <a:ext cx="3981033" cy="134123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_Title_Cont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vy decrorative Horizontal Bar">
            <a:extLst>
              <a:ext uri="{FF2B5EF4-FFF2-40B4-BE49-F238E27FC236}">
                <a16:creationId xmlns:a16="http://schemas.microsoft.com/office/drawing/2014/main" id="{2707582B-C837-C1AE-2BE9-D510B19F45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039"/>
            <a:ext cx="12192000" cy="846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40" y="584158"/>
            <a:ext cx="11160760" cy="846497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Title Slide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346D45-A0A7-36E7-BF1B-605D55BD72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_Title_Content_Blue Background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White decorative horizontal bar.">
            <a:extLst>
              <a:ext uri="{FF2B5EF4-FFF2-40B4-BE49-F238E27FC236}">
                <a16:creationId xmlns:a16="http://schemas.microsoft.com/office/drawing/2014/main" id="{38F65EE0-59F1-1AA9-D829-4ABCE699451D}"/>
              </a:ext>
            </a:extLst>
          </p:cNvPr>
          <p:cNvSpPr/>
          <p:nvPr userDrawn="1"/>
        </p:nvSpPr>
        <p:spPr>
          <a:xfrm>
            <a:off x="0" y="595598"/>
            <a:ext cx="12184912" cy="846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40" y="584158"/>
            <a:ext cx="11160760" cy="846497"/>
          </a:xfrm>
        </p:spPr>
        <p:txBody>
          <a:bodyPr anchor="b"/>
          <a:lstStyle>
            <a:lvl1pPr algn="l">
              <a:defRPr sz="4400">
                <a:solidFill>
                  <a:srgbClr val="001B7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Title Slide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346D45-A0A7-36E7-BF1B-605D55BD72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4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398A-578C-351E-78E6-97375DBC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4999F-3AEA-C244-5393-FAE04AA8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487D-0234-86B8-C6A9-68C89E48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346C-B0DD-9D4E-353B-FEA6E45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7B879-9B8F-D9A4-49C0-1D19EA8A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FC01-3B84-64E6-0CE0-6AA037B5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9BD2-7C8A-5AA9-351E-5490159A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9AC7-6AB8-4246-97AD-E3E73CD8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B697-8F65-1234-DDC8-719E322B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8955E-7A72-92BC-DC1A-A0BB1F0B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2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42B6-0837-5F11-66CD-84280C7B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578B-76F0-7823-6E61-101A3664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8C2D2-AD53-04A9-38A1-53B544196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C0DA5-7C67-84A8-DD53-9FF54606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8AD26-497F-3541-1EE6-9D80304D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CBAFA-005A-1BDA-82CA-0B33B65A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20EB-0EA1-481F-C89D-3808064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28B25-3422-C2FD-E56A-8C1B56EAD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ED489-6D50-281C-8A94-4FB155E86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3C816-3AAB-F6C7-54BA-39DA76151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50B98-7759-2251-5F11-A12383D16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920D8-5EB0-C60E-4EE1-4818F4D7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A44934-4CEF-A9EB-9C8B-078C2A6E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1CDD3-5FA1-E3DD-ECD6-7A205A42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6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9EA3-CE50-5BED-109E-78AC3F15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320A6-6D05-DC2F-513C-8484A71E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46E82-147D-7F40-2E38-7B693604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0BC7A-431C-6428-8E2E-0C94562A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531EF-94DF-6504-3627-1F01C2FF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DF298-D329-8BB3-2CAA-1B6493B8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FB8B-1A8F-C18A-C3FF-ACFFEAD69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36F38-AA65-42C1-99C7-97256866788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81775-BFF2-E568-3E1B-2A576916A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C2519-35A9-6196-8979-E7BE85276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3" r:id="rId13"/>
    <p:sldLayoutId id="2147483664" r:id="rId14"/>
    <p:sldLayoutId id="2147483665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https://www.twc.texas.gov/sites/default/files/enterprise/docs/ael-strategic-plan-progress-report-2022-twc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twc.texas.gov/sites/default/files/wf/docs/adult-education-and-literacy-strategic-plan-2021-2026-twc.pdf" TargetMode="Externa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7016DE-8595-AA69-6E1A-49EA1FF7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414" y="15714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Adult Education and Literacy</a:t>
            </a:r>
            <a:br>
              <a:rPr lang="en-US" dirty="0"/>
            </a:br>
            <a:r>
              <a:rPr lang="en-US" dirty="0"/>
              <a:t>Advisory Committee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95B796-BF58-D040-1333-68BF941A7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205" y="4541490"/>
            <a:ext cx="9144000" cy="1655762"/>
          </a:xfrm>
        </p:spPr>
        <p:txBody>
          <a:bodyPr/>
          <a:lstStyle/>
          <a:p>
            <a:r>
              <a:rPr lang="en-US" dirty="0"/>
              <a:t>June 26th, 2024 @ 1:30 pm</a:t>
            </a:r>
          </a:p>
          <a:p>
            <a:r>
              <a:rPr lang="en-US" dirty="0"/>
              <a:t>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169019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BE3BB0-DC30-46EB-A167-829EB1955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 Goals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929592-28C9-419B-B6EB-DBE2F925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1564640"/>
            <a:ext cx="11160760" cy="4998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Programs will provide adults in contracted area with basic education that enables them to effectively: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become literate and obtain the knowledge and skills necessary for employment and economic self-sufficiency;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attain a high school equivalency or secondary school diploma;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participate in postsecondary education and training through concurrent or Co- enrollment in Workforce Training programs including through co- enrollment in Integrated Education and Training (IET) programs; and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enter or advance in employment including, prepare for unsubsidized employment in in-demand industries and occupations that lead to economic self-sufficiency;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1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4DB5-78C9-48A5-894D-23A63BC67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Texas Performance Indicators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9F4CA-CA89-FA07-E757-6F1A8379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825625"/>
            <a:ext cx="1077976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Participants Served – State/LBB only</a:t>
            </a:r>
          </a:p>
          <a:p>
            <a:r>
              <a:rPr lang="en-US" dirty="0"/>
              <a:t>Measurable Skills Gain – Federal only </a:t>
            </a:r>
          </a:p>
          <a:p>
            <a:r>
              <a:rPr lang="en-US" dirty="0"/>
              <a:t>Employed/Enrolled Q2 After Exit – LBB/Federal</a:t>
            </a:r>
          </a:p>
          <a:p>
            <a:r>
              <a:rPr lang="en-US" dirty="0"/>
              <a:t>Employed/Enrolled Q2-4 After Exit –LBB/Federal </a:t>
            </a:r>
          </a:p>
          <a:p>
            <a:r>
              <a:rPr lang="en-US" dirty="0"/>
              <a:t>Credential Attainment –LBB/Federal </a:t>
            </a:r>
          </a:p>
          <a:p>
            <a:r>
              <a:rPr lang="en-US" dirty="0"/>
              <a:t>Effectiveness in Serving Employers—Retention measure announced June 11, 2024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Disclaimer: Variations in methodology between LBB/Federal</a:t>
            </a:r>
          </a:p>
          <a:p>
            <a:pPr marL="0" indent="0">
              <a:buNone/>
            </a:pPr>
            <a:r>
              <a:rPr lang="en-US" sz="1600" dirty="0"/>
              <a:t>Federal Methodology: OCTAE Memo 17-2, </a:t>
            </a:r>
            <a:r>
              <a:rPr lang="en-US" sz="1600" dirty="0" err="1"/>
              <a:t>Chg</a:t>
            </a:r>
            <a:r>
              <a:rPr lang="en-US" sz="1600" dirty="0"/>
              <a:t> 3 (June 11, 2024)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6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B0BF-83D6-69CB-3F88-20BD861D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12946"/>
          </a:xfrm>
        </p:spPr>
        <p:txBody>
          <a:bodyPr/>
          <a:lstStyle/>
          <a:p>
            <a:r>
              <a:rPr lang="en-US" b="1" dirty="0"/>
              <a:t>Program Stats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50AF8-19D0-6658-EF9B-BF7574D91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Students and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AA22-5C33-FB3E-234D-CD12F8ABCF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en-US" sz="2900" dirty="0"/>
          </a:p>
          <a:p>
            <a:r>
              <a:rPr lang="en-US" sz="2900" dirty="0"/>
              <a:t>70,000+ students annually:</a:t>
            </a:r>
          </a:p>
          <a:p>
            <a:pPr lvl="1"/>
            <a:r>
              <a:rPr lang="en-US" sz="2900" dirty="0"/>
              <a:t>70% Female</a:t>
            </a:r>
          </a:p>
          <a:p>
            <a:pPr lvl="1"/>
            <a:r>
              <a:rPr lang="en-US" sz="2900" dirty="0"/>
              <a:t>16,000 16-24 y/o</a:t>
            </a:r>
          </a:p>
          <a:p>
            <a:pPr lvl="1"/>
            <a:r>
              <a:rPr lang="en-US" sz="2900" dirty="0"/>
              <a:t>48,500 24-54 y/o</a:t>
            </a:r>
          </a:p>
          <a:p>
            <a:pPr lvl="1"/>
            <a:r>
              <a:rPr lang="en-US" sz="2900" dirty="0"/>
              <a:t>73% Hispanic/Latino</a:t>
            </a:r>
          </a:p>
          <a:p>
            <a:pPr lvl="1"/>
            <a:r>
              <a:rPr lang="en-US" sz="2900" dirty="0"/>
              <a:t>30,000+ Low Income</a:t>
            </a:r>
          </a:p>
          <a:p>
            <a:pPr lvl="1"/>
            <a:r>
              <a:rPr lang="en-US" sz="2900" dirty="0"/>
              <a:t>17,000+ Long Term Unemployed* (27+ consecutive weeks)</a:t>
            </a:r>
          </a:p>
          <a:p>
            <a:pPr marL="457200" lvl="1" indent="0">
              <a:buNone/>
            </a:pPr>
            <a:endParaRPr lang="en-US" sz="2900" dirty="0"/>
          </a:p>
          <a:p>
            <a:r>
              <a:rPr lang="en-US" sz="2900" dirty="0"/>
              <a:t>3,500+ Staff (instructional and non-instructional)</a:t>
            </a:r>
          </a:p>
          <a:p>
            <a:pPr lvl="1"/>
            <a:r>
              <a:rPr lang="en-US" sz="2900" dirty="0"/>
              <a:t>Majority Part Time</a:t>
            </a:r>
          </a:p>
          <a:p>
            <a:pPr lvl="1"/>
            <a:r>
              <a:rPr lang="en-US" sz="2900" dirty="0"/>
              <a:t>Bachelors Degree Required </a:t>
            </a:r>
          </a:p>
          <a:p>
            <a:pPr lvl="1"/>
            <a:r>
              <a:rPr lang="en-US" sz="2900" dirty="0"/>
              <a:t>Majority W/out education certs (Elem or Secondary)</a:t>
            </a:r>
          </a:p>
          <a:p>
            <a:pPr lvl="1"/>
            <a:r>
              <a:rPr lang="en-US" sz="2900" dirty="0"/>
              <a:t>Need more qualified instructors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1100" dirty="0"/>
              <a:t>* Does not take into consideration work authorization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1478-C992-BB51-0E5C-03FA4FE6A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Providers and Sites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40A61-3284-BE07-AC84-9DD0C6D74B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US" dirty="0"/>
              <a:t>(PILOT) Two 100% Virtual HSE Providers</a:t>
            </a:r>
          </a:p>
          <a:p>
            <a:pPr lvl="1"/>
            <a:r>
              <a:rPr lang="en-US" dirty="0"/>
              <a:t>University of Texas—Austin</a:t>
            </a:r>
          </a:p>
          <a:p>
            <a:pPr lvl="1"/>
            <a:r>
              <a:rPr lang="en-US" dirty="0"/>
              <a:t>Texas Tech University </a:t>
            </a:r>
          </a:p>
          <a:p>
            <a:pPr lvl="1"/>
            <a:endParaRPr lang="en-US" dirty="0"/>
          </a:p>
          <a:p>
            <a:r>
              <a:rPr lang="en-US" dirty="0"/>
              <a:t>100+ Providers – Statewide</a:t>
            </a:r>
          </a:p>
          <a:p>
            <a:pPr lvl="1"/>
            <a:r>
              <a:rPr lang="en-US" dirty="0"/>
              <a:t>Community Colleges</a:t>
            </a:r>
          </a:p>
          <a:p>
            <a:pPr lvl="1"/>
            <a:r>
              <a:rPr lang="en-US" dirty="0"/>
              <a:t>School Districts</a:t>
            </a:r>
          </a:p>
          <a:p>
            <a:pPr lvl="1"/>
            <a:r>
              <a:rPr lang="en-US" dirty="0"/>
              <a:t>Workforce Boards</a:t>
            </a:r>
          </a:p>
          <a:p>
            <a:pPr lvl="1"/>
            <a:r>
              <a:rPr lang="en-US" dirty="0"/>
              <a:t>Education Service Centers</a:t>
            </a:r>
          </a:p>
          <a:p>
            <a:pPr lvl="1"/>
            <a:r>
              <a:rPr lang="en-US" dirty="0"/>
              <a:t>Non-Profits </a:t>
            </a:r>
          </a:p>
          <a:p>
            <a:r>
              <a:rPr lang="en-US" dirty="0"/>
              <a:t>800+ Sites –Statewide</a:t>
            </a:r>
          </a:p>
          <a:p>
            <a:pPr lvl="1"/>
            <a:r>
              <a:rPr lang="en-US" dirty="0"/>
              <a:t>There are some counties that only have virtual or distance education options available –60% of all students participate in DE coursework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Math Assistance Call Center –Open Daily 7am-10pm CST</a:t>
            </a:r>
          </a:p>
          <a:p>
            <a:pPr marL="0" indent="0">
              <a:buNone/>
            </a:pPr>
            <a:r>
              <a:rPr lang="en-US" dirty="0"/>
              <a:t>Distance Education Call Center—Open Daily 7am-10pm CST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04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7D8C9-8E65-51AD-13B2-60024672B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EB0BB-27D3-8D17-5135-6F26AC00F3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3502" y="68600"/>
            <a:ext cx="6115858" cy="105521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Who Do We Serve?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A3D55-A541-B1A3-4DA6-CDF880E00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3841" y="1311916"/>
            <a:ext cx="8121872" cy="4723124"/>
            <a:chOff x="1181100" y="2057400"/>
            <a:chExt cx="6629400" cy="40219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E40DC3-8155-A74B-ED41-ADBB75BC76C5}"/>
                </a:ext>
              </a:extLst>
            </p:cNvPr>
            <p:cNvSpPr txBox="1"/>
            <p:nvPr/>
          </p:nvSpPr>
          <p:spPr>
            <a:xfrm>
              <a:off x="1447800" y="3905071"/>
              <a:ext cx="152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With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 without a high school diploma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3665D78-7D12-CC77-8A4D-7AF57D358216}"/>
                </a:ext>
              </a:extLst>
            </p:cNvPr>
            <p:cNvGrpSpPr/>
            <p:nvPr/>
          </p:nvGrpSpPr>
          <p:grpSpPr>
            <a:xfrm>
              <a:off x="1181100" y="2057400"/>
              <a:ext cx="6629400" cy="4021988"/>
              <a:chOff x="1181100" y="2057400"/>
              <a:chExt cx="6629400" cy="4021988"/>
            </a:xfrm>
          </p:grpSpPr>
          <p:sp>
            <p:nvSpPr>
              <p:cNvPr id="14" name="Rounded Rectangle 4">
                <a:extLst>
                  <a:ext uri="{FF2B5EF4-FFF2-40B4-BE49-F238E27FC236}">
                    <a16:creationId xmlns:a16="http://schemas.microsoft.com/office/drawing/2014/main" id="{56978018-B674-B35F-8DA2-5715499592F9}"/>
                  </a:ext>
                </a:extLst>
              </p:cNvPr>
              <p:cNvSpPr/>
              <p:nvPr/>
            </p:nvSpPr>
            <p:spPr>
              <a:xfrm>
                <a:off x="4648200" y="2057400"/>
                <a:ext cx="1752600" cy="1143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College Ready</a:t>
                </a:r>
              </a:p>
            </p:txBody>
          </p:sp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A53A7570-0FC1-F7D9-196F-D8D409E9A1E0}"/>
                  </a:ext>
                </a:extLst>
              </p:cNvPr>
              <p:cNvSpPr/>
              <p:nvPr/>
            </p:nvSpPr>
            <p:spPr>
              <a:xfrm>
                <a:off x="4648200" y="3276600"/>
                <a:ext cx="1752600" cy="1143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High School Equivalency /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Skills Upgrade </a:t>
                </a:r>
              </a:p>
            </p:txBody>
          </p:sp>
          <p:sp>
            <p:nvSpPr>
              <p:cNvPr id="16" name="Rounded Rectangle 6">
                <a:extLst>
                  <a:ext uri="{FF2B5EF4-FFF2-40B4-BE49-F238E27FC236}">
                    <a16:creationId xmlns:a16="http://schemas.microsoft.com/office/drawing/2014/main" id="{14000BF6-232A-0CB6-DB00-8548450E48FF}"/>
                  </a:ext>
                </a:extLst>
              </p:cNvPr>
              <p:cNvSpPr/>
              <p:nvPr/>
            </p:nvSpPr>
            <p:spPr>
              <a:xfrm>
                <a:off x="4648200" y="4495800"/>
                <a:ext cx="1752600" cy="1143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English as a Second Language </a:t>
                </a:r>
              </a:p>
            </p:txBody>
          </p:sp>
          <p:sp>
            <p:nvSpPr>
              <p:cNvPr id="17" name="Left Bracket 16">
                <a:extLst>
                  <a:ext uri="{FF2B5EF4-FFF2-40B4-BE49-F238E27FC236}">
                    <a16:creationId xmlns:a16="http://schemas.microsoft.com/office/drawing/2014/main" id="{9F129281-0944-D156-3474-8E900410C483}"/>
                  </a:ext>
                </a:extLst>
              </p:cNvPr>
              <p:cNvSpPr/>
              <p:nvPr/>
            </p:nvSpPr>
            <p:spPr>
              <a:xfrm>
                <a:off x="4343400" y="3257550"/>
                <a:ext cx="152400" cy="2324100"/>
              </a:xfrm>
              <a:prstGeom prst="leftBracket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E8EBD60-E1F0-1749-C00E-58E9BF09B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5400" y="4324528"/>
                <a:ext cx="1094591" cy="0"/>
              </a:xfrm>
              <a:prstGeom prst="straightConnector1">
                <a:avLst/>
              </a:prstGeom>
              <a:ln w="571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7F461C6-114A-8616-D52D-168F7FBF3081}"/>
                  </a:ext>
                </a:extLst>
              </p:cNvPr>
              <p:cNvSpPr/>
              <p:nvPr/>
            </p:nvSpPr>
            <p:spPr>
              <a:xfrm>
                <a:off x="1181100" y="2930143"/>
                <a:ext cx="6629400" cy="3149245"/>
              </a:xfrm>
              <a:prstGeom prst="ellipse">
                <a:avLst/>
              </a:pr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3E357F-4394-64AF-85BE-30E8A0CDE405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3792774" y="3905071"/>
              <a:ext cx="8029" cy="1233309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66A55E-232D-E230-D936-F62E9E213B36}"/>
                </a:ext>
              </a:extLst>
            </p:cNvPr>
            <p:cNvSpPr txBox="1"/>
            <p:nvPr/>
          </p:nvSpPr>
          <p:spPr>
            <a:xfrm>
              <a:off x="3276600" y="3276600"/>
              <a:ext cx="1143000" cy="1228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12.9 Grade Level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D0A528-32C5-0BE1-B6B3-A04A2722825E}"/>
                </a:ext>
              </a:extLst>
            </p:cNvPr>
            <p:cNvSpPr txBox="1"/>
            <p:nvPr/>
          </p:nvSpPr>
          <p:spPr>
            <a:xfrm>
              <a:off x="3229303" y="5138379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 Literacy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7CEE15C-BA09-4089-FDD4-FEC462DC36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66589" y="3713727"/>
            <a:ext cx="1640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without a high school diploma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0A13E-586E-96EC-1A1B-FEC6B630CE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344580" y="2453085"/>
            <a:ext cx="1230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12.9 Grade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B9DAEB-4744-78E9-4BB8-15A1218690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344579" y="5416488"/>
            <a:ext cx="1230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Literacy</a:t>
            </a:r>
          </a:p>
        </p:txBody>
      </p:sp>
    </p:spTree>
    <p:extLst>
      <p:ext uri="{BB962C8B-B14F-4D97-AF65-F5344CB8AC3E}">
        <p14:creationId xmlns:p14="http://schemas.microsoft.com/office/powerpoint/2010/main" val="12401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09ED8D4-EC4C-11AA-E727-221ECC6E3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6549" y="1560598"/>
            <a:ext cx="2026738" cy="5255703"/>
          </a:xfrm>
          <a:prstGeom prst="rect">
            <a:avLst/>
          </a:prstGeom>
          <a:solidFill>
            <a:srgbClr val="BAC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6616B9-3FC5-720A-37C2-C4F50FFBE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2222" y="1565077"/>
            <a:ext cx="2157416" cy="5255703"/>
          </a:xfrm>
          <a:prstGeom prst="rect">
            <a:avLst/>
          </a:prstGeom>
          <a:solidFill>
            <a:srgbClr val="7AC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D05CE-BD75-4171-8EB6-E0A0620B8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8814" y="1572500"/>
            <a:ext cx="2135250" cy="5255703"/>
          </a:xfrm>
          <a:prstGeom prst="rect">
            <a:avLst/>
          </a:prstGeom>
          <a:solidFill>
            <a:srgbClr val="7AC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9AE05B-F625-4674-991C-F888C7262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6901" y="1568843"/>
            <a:ext cx="2026738" cy="5255703"/>
          </a:xfrm>
          <a:prstGeom prst="rect">
            <a:avLst/>
          </a:prstGeom>
          <a:solidFill>
            <a:srgbClr val="BAC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4C76B6-B4C8-4866-A6CA-CCC8E512B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7246" y="1533229"/>
            <a:ext cx="1968294" cy="5281773"/>
          </a:xfrm>
          <a:prstGeom prst="rect">
            <a:avLst/>
          </a:prstGeom>
          <a:solidFill>
            <a:srgbClr val="7AC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FE8A-453D-4B11-9CBA-710536C8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3453"/>
            <a:ext cx="12191999" cy="1602296"/>
          </a:xfrm>
          <a:prstGeom prst="rect">
            <a:avLst/>
          </a:prstGeom>
          <a:solidFill>
            <a:srgbClr val="183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2D812C-6D62-4DDD-8731-A4EBF213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100122" y="1568843"/>
            <a:ext cx="0" cy="5255704"/>
          </a:xfrm>
          <a:prstGeom prst="line">
            <a:avLst/>
          </a:prstGeom>
          <a:ln w="76200">
            <a:solidFill>
              <a:srgbClr val="183C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1B3141-A150-42EE-B196-72AA95DCE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281751" y="1568843"/>
            <a:ext cx="0" cy="5255704"/>
          </a:xfrm>
          <a:prstGeom prst="line">
            <a:avLst/>
          </a:prstGeom>
          <a:ln w="76200">
            <a:solidFill>
              <a:srgbClr val="183C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6BB34-B846-4F09-9245-5B02184D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343287" y="1574275"/>
            <a:ext cx="0" cy="5255704"/>
          </a:xfrm>
          <a:prstGeom prst="line">
            <a:avLst/>
          </a:prstGeom>
          <a:ln w="76200">
            <a:solidFill>
              <a:srgbClr val="183C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6D0E2D9-1FEF-435E-BBD9-7EDCE50F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0" y="104764"/>
            <a:ext cx="1438037" cy="138325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9ACFA76C-5338-4DA0-AD28-DCFCE220D7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8930" y="413587"/>
            <a:ext cx="953795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AEL Activities/Programs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BDD83C-281E-4453-94FF-BC3270E851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-73147" y="3462092"/>
            <a:ext cx="216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83C65"/>
                </a:solidFill>
                <a:latin typeface="Arial Black" panose="020B0A04020102020204" pitchFamily="34" charset="0"/>
              </a:rPr>
              <a:t>Core Services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59A026-5BAB-4717-AD76-57C7429600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830" y="4000385"/>
            <a:ext cx="20411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Basic Skills Instruction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Digital Literacy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Family Literacy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Workforce Preparation activities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3E5FE9-880B-46E4-972B-CF04FD724D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836330" y="2260670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83C65"/>
                </a:solidFill>
                <a:latin typeface="Arial Black" panose="020B0A04020102020204" pitchFamily="34" charset="0"/>
              </a:rPr>
              <a:t>HSE &amp; Beyond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65B287-EF12-4BFE-97B1-499A56DE20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186353" y="4510265"/>
            <a:ext cx="20783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/>
              <a:t>High School Equivalency</a:t>
            </a:r>
          </a:p>
          <a:p>
            <a:pPr>
              <a:spcAft>
                <a:spcPts val="300"/>
              </a:spcAft>
            </a:pP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dirty="0"/>
              <a:t>Transition to PSE</a:t>
            </a:r>
          </a:p>
          <a:p>
            <a:pPr>
              <a:spcAft>
                <a:spcPts val="300"/>
              </a:spcAft>
            </a:pP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dirty="0"/>
              <a:t>Targeted remediation (Math, Reading, Writing)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52227-2436-B050-C7F2-ADF56A51B315}"/>
              </a:ext>
            </a:extLst>
          </p:cNvPr>
          <p:cNvSpPr txBox="1"/>
          <p:nvPr/>
        </p:nvSpPr>
        <p:spPr>
          <a:xfrm>
            <a:off x="4037623" y="3088182"/>
            <a:ext cx="2228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83C65"/>
                </a:solidFill>
                <a:latin typeface="Arial Black" panose="020B0A04020102020204" pitchFamily="34" charset="0"/>
              </a:rPr>
              <a:t>English</a:t>
            </a:r>
          </a:p>
          <a:p>
            <a:pPr algn="ctr"/>
            <a:r>
              <a:rPr lang="en-US" sz="1400">
                <a:solidFill>
                  <a:srgbClr val="183C65"/>
                </a:solidFill>
                <a:latin typeface="Arial Black" panose="020B0A04020102020204" pitchFamily="34" charset="0"/>
              </a:rPr>
              <a:t>Language Acquisition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CC686-4CAB-9E31-C053-0300A23EDB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82141" y="4000385"/>
            <a:ext cx="1939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83C65"/>
                </a:solidFill>
              </a:rPr>
              <a:t>English Language and Civics Education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83C65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83C65"/>
                </a:solidFill>
              </a:rPr>
              <a:t>Services to Skilled Immigrants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83C65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83C65"/>
                </a:solidFill>
              </a:rPr>
              <a:t>IET for ELLS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E9F709-F2EE-4243-B765-DBD9B655C1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339642" y="2196064"/>
            <a:ext cx="187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83C65"/>
                </a:solidFill>
                <a:latin typeface="Arial Black" panose="020B0A04020102020204" pitchFamily="34" charset="0"/>
              </a:rPr>
              <a:t>Corrections</a:t>
            </a:r>
          </a:p>
          <a:p>
            <a:pPr algn="ctr"/>
            <a:r>
              <a:rPr lang="en-US">
                <a:solidFill>
                  <a:srgbClr val="183C65"/>
                </a:solidFill>
                <a:latin typeface="Arial Black" panose="020B0A04020102020204" pitchFamily="34" charset="0"/>
              </a:rPr>
              <a:t>Education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1722D1-738A-485B-A140-9001740F49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503959" y="4484518"/>
            <a:ext cx="1644751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/>
              <a:t>Corrections Education</a:t>
            </a:r>
          </a:p>
          <a:p>
            <a:pPr>
              <a:spcAft>
                <a:spcPts val="300"/>
              </a:spcAft>
            </a:pP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dirty="0"/>
              <a:t>Post Release Services/Re-entry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83C65"/>
              </a:solidFill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F36803C1-9C15-4BC2-ADDD-97099F144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8153" y="2839329"/>
            <a:ext cx="1196170" cy="15014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D548B3A-DFEC-4282-9C72-5BCE3EB8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02878" y="1941846"/>
            <a:ext cx="1546074" cy="900549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91899E9F-7065-4535-A8A4-778358C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893" y="1995573"/>
            <a:ext cx="887137" cy="125623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94B4B7-035F-4E0E-9CF7-0CF88B874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122988" y="1579994"/>
            <a:ext cx="0" cy="5255704"/>
          </a:xfrm>
          <a:prstGeom prst="line">
            <a:avLst/>
          </a:prstGeom>
          <a:ln w="76200">
            <a:solidFill>
              <a:srgbClr val="183C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DE4FC0E1-5AFB-5218-8D3E-12D36C9B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06918" y="2966040"/>
            <a:ext cx="1517330" cy="151733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BCD81D0-AF56-F29E-90C8-95CB7AD63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28642" y="1941846"/>
            <a:ext cx="1129647" cy="112964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94E489-E381-B494-185A-21C573369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320239" y="1515441"/>
            <a:ext cx="0" cy="5342559"/>
          </a:xfrm>
          <a:prstGeom prst="line">
            <a:avLst/>
          </a:prstGeom>
          <a:ln w="76200">
            <a:solidFill>
              <a:srgbClr val="183C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FC529DC-9829-90AD-9005-3A5A5A4AC4EA}"/>
              </a:ext>
            </a:extLst>
          </p:cNvPr>
          <p:cNvSpPr txBox="1"/>
          <p:nvPr/>
        </p:nvSpPr>
        <p:spPr>
          <a:xfrm>
            <a:off x="8399864" y="3146451"/>
            <a:ext cx="187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83C65"/>
                </a:solidFill>
                <a:latin typeface="Arial Black" panose="020B0A04020102020204" pitchFamily="34" charset="0"/>
              </a:rPr>
              <a:t>Employer</a:t>
            </a:r>
          </a:p>
          <a:p>
            <a:pPr algn="ctr"/>
            <a:r>
              <a:rPr lang="en-US">
                <a:solidFill>
                  <a:srgbClr val="183C65"/>
                </a:solidFill>
                <a:latin typeface="Arial Black" panose="020B0A04020102020204" pitchFamily="34" charset="0"/>
              </a:rPr>
              <a:t>Engagement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93C75B-AD33-42ED-9D92-68C9FFB58238}"/>
              </a:ext>
            </a:extLst>
          </p:cNvPr>
          <p:cNvSpPr txBox="1"/>
          <p:nvPr/>
        </p:nvSpPr>
        <p:spPr>
          <a:xfrm>
            <a:off x="8438857" y="4096838"/>
            <a:ext cx="184047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83C65"/>
                </a:solidFill>
              </a:rPr>
              <a:t>Workplace Literacy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83C65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83C65"/>
                </a:solidFill>
              </a:rPr>
              <a:t>Incumbent Worker Training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83C65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24E0CD-ED7A-4285-B37B-97CF667F8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8307" y="1557841"/>
            <a:ext cx="1907974" cy="5255703"/>
          </a:xfrm>
          <a:prstGeom prst="rect">
            <a:avLst/>
          </a:prstGeom>
          <a:solidFill>
            <a:srgbClr val="BAC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4862EB-81F4-49EE-B8A9-A01E04CE5B0D}"/>
              </a:ext>
            </a:extLst>
          </p:cNvPr>
          <p:cNvSpPr txBox="1"/>
          <p:nvPr/>
        </p:nvSpPr>
        <p:spPr>
          <a:xfrm>
            <a:off x="10571172" y="2155190"/>
            <a:ext cx="143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83C65"/>
                </a:solidFill>
                <a:latin typeface="Arial Black" panose="020B0A04020102020204" pitchFamily="34" charset="0"/>
              </a:rPr>
              <a:t>CAREER Pathways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026F630C-AC75-4D37-B92F-C8E57EA6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31185" y="3063488"/>
            <a:ext cx="1443653" cy="119617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02E52B1-0A86-B0D2-59B7-F3D7FB78F90E}"/>
              </a:ext>
            </a:extLst>
          </p:cNvPr>
          <p:cNvSpPr txBox="1"/>
          <p:nvPr/>
        </p:nvSpPr>
        <p:spPr>
          <a:xfrm>
            <a:off x="10393799" y="4454503"/>
            <a:ext cx="178557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83C65"/>
                </a:solidFill>
              </a:rPr>
              <a:t>Collaboration with WF Board Services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83C65"/>
                </a:solidFill>
              </a:rPr>
              <a:t>Integrated Education &amp; Training (IET)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83C65"/>
                </a:solidFill>
              </a:rPr>
              <a:t>Workforce Preparation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83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EE9E-0512-8701-F055-A9CCDE474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Flexible Instruction</a:t>
            </a:r>
            <a:endParaRPr lang="en-US" dirty="0"/>
          </a:p>
        </p:txBody>
      </p:sp>
      <p:graphicFrame>
        <p:nvGraphicFramePr>
          <p:cNvPr id="4" name="Content Placeholder 3" descr="Smart Graphic ">
            <a:extLst>
              <a:ext uri="{FF2B5EF4-FFF2-40B4-BE49-F238E27FC236}">
                <a16:creationId xmlns:a16="http://schemas.microsoft.com/office/drawing/2014/main" id="{1502C7FC-ACAB-6593-E5F3-EA5CA1ABCB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62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8D9A-343B-8A8C-A7F8-1623D4D57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Important Legislation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69165-C5D4-6669-5563-66433BE8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617044"/>
            <a:ext cx="11775440" cy="48992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SB 307 – 83</a:t>
            </a:r>
            <a:r>
              <a:rPr lang="en-US" baseline="30000" dirty="0"/>
              <a:t>rd</a:t>
            </a:r>
            <a:r>
              <a:rPr lang="en-US" dirty="0"/>
              <a:t> Session (R) – moved program from TEA to TWC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HB 1949 –86</a:t>
            </a:r>
            <a:r>
              <a:rPr lang="en-US" baseline="30000" dirty="0"/>
              <a:t>th</a:t>
            </a:r>
            <a:r>
              <a:rPr lang="en-US" dirty="0"/>
              <a:t> Session (R) –added sections to Texas Labor Code 315.007 with specific measures for awarding of incentive funds and requires Commission to approve grant selection decisions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HB 1525 –87</a:t>
            </a:r>
            <a:r>
              <a:rPr lang="en-US" baseline="30000" dirty="0"/>
              <a:t>th</a:t>
            </a:r>
            <a:r>
              <a:rPr lang="en-US" dirty="0"/>
              <a:t> Session (R) –created the HSE Voucher Program in coordination with TEA. TEA provides funding for our students to receive no cost vouchers for TxCHSE tests.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HB 1602 –88</a:t>
            </a:r>
            <a:r>
              <a:rPr lang="en-US" baseline="30000" dirty="0"/>
              <a:t>th</a:t>
            </a:r>
            <a:r>
              <a:rPr lang="en-US" dirty="0"/>
              <a:t> Session (R)—requires the Commission to give priority in awarding funds to entities that consistently satisfy annual performance requirements comparable to Texas Labor Code 315.007 (incentive funds).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A2398-5F11-ADE4-2BC0-99F737E4C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1972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FBE0-2710-3DFA-87EF-0DA155B7B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Leadership Activities (12.5% Funding)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47624-0579-634B-E9C1-D39961D1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8" y="1530418"/>
            <a:ext cx="11247922" cy="517518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800" b="1" dirty="0"/>
              <a:t>Each eligible agency shall use funds for the following adult education and literacy activities to develop or enhance the adult education system of the State.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 u="sng" dirty="0"/>
              <a:t>Required Activities</a:t>
            </a:r>
          </a:p>
          <a:p>
            <a:pPr lvl="1"/>
            <a:r>
              <a:rPr lang="en-US" sz="1800" dirty="0"/>
              <a:t>One Stop/Workforce System Integration</a:t>
            </a:r>
          </a:p>
          <a:p>
            <a:pPr lvl="1"/>
            <a:r>
              <a:rPr lang="en-US" sz="1800" dirty="0"/>
              <a:t>Professional Development</a:t>
            </a:r>
          </a:p>
          <a:p>
            <a:pPr lvl="1"/>
            <a:r>
              <a:rPr lang="en-US" sz="1800" dirty="0"/>
              <a:t>Technical Assistance</a:t>
            </a:r>
          </a:p>
          <a:p>
            <a:pPr lvl="1"/>
            <a:r>
              <a:rPr lang="en-US" sz="1800" dirty="0"/>
              <a:t>Evaluation and Monitoring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Permissible Activities—Align to Strategic State Objectives/Goals</a:t>
            </a:r>
          </a:p>
          <a:p>
            <a:pPr lvl="1"/>
            <a:r>
              <a:rPr lang="en-US" sz="1800" dirty="0"/>
              <a:t>State support for literacy centers</a:t>
            </a:r>
          </a:p>
          <a:p>
            <a:pPr lvl="1"/>
            <a:r>
              <a:rPr lang="en-US" sz="1800" dirty="0"/>
              <a:t>Distance Education/Edu Technology</a:t>
            </a:r>
          </a:p>
          <a:p>
            <a:pPr lvl="1"/>
            <a:r>
              <a:rPr lang="en-US" sz="1800" dirty="0"/>
              <a:t>Curriculum / Content Standards development and deployment</a:t>
            </a:r>
          </a:p>
          <a:p>
            <a:pPr lvl="1"/>
            <a:r>
              <a:rPr lang="en-US" sz="1800" dirty="0"/>
              <a:t>IET model development </a:t>
            </a:r>
          </a:p>
          <a:p>
            <a:pPr lvl="1"/>
            <a:r>
              <a:rPr lang="en-US" sz="1800" dirty="0"/>
              <a:t>Assisting programs with meeting performance indicators</a:t>
            </a:r>
          </a:p>
          <a:p>
            <a:pPr lvl="1"/>
            <a:r>
              <a:rPr lang="en-US" sz="1800" dirty="0"/>
              <a:t>Integration of English language with occupational skill training</a:t>
            </a:r>
          </a:p>
          <a:p>
            <a:pPr lvl="1"/>
            <a:r>
              <a:rPr lang="en-US" sz="1800" dirty="0"/>
              <a:t>Improving teacher retention</a:t>
            </a:r>
          </a:p>
          <a:p>
            <a:pPr lvl="1"/>
            <a:r>
              <a:rPr lang="en-US" sz="1800" dirty="0"/>
              <a:t>Outreach (employers, instructors, students)</a:t>
            </a:r>
          </a:p>
          <a:p>
            <a:pPr lvl="1"/>
            <a:r>
              <a:rPr lang="en-US" sz="1800" dirty="0"/>
              <a:t>Develop programs for those with learning disabilities or ELL, which can include assessment tools</a:t>
            </a:r>
          </a:p>
          <a:p>
            <a:pPr lvl="1"/>
            <a:r>
              <a:rPr lang="en-US" sz="1800" i="1" dirty="0"/>
              <a:t>Other activities of statewide significance that promote the purpose of Title II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4641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F7C3-8289-B0CC-1A4F-F3449AA4F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Leadership Builds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3F27-6940-683B-2986-17FE76C29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our state leadership funded initiatives are to develop and enhance our statewide eligible provider network (WIOA Sec. 223)</a:t>
            </a:r>
          </a:p>
          <a:p>
            <a:pPr lvl="1"/>
            <a:r>
              <a:rPr lang="en-US" dirty="0"/>
              <a:t>Promising Practices</a:t>
            </a:r>
          </a:p>
          <a:p>
            <a:pPr lvl="1"/>
            <a:r>
              <a:rPr lang="en-US" dirty="0"/>
              <a:t>Innovation</a:t>
            </a:r>
          </a:p>
          <a:p>
            <a:pPr lvl="1"/>
            <a:r>
              <a:rPr lang="en-US" dirty="0"/>
              <a:t>Expansion of models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8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6E37-67CF-F29D-D8F6-15A220012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7909-B528-880C-E998-BB227ED8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TWC Welcome/Opening Remarks</a:t>
            </a:r>
          </a:p>
          <a:p>
            <a:r>
              <a:rPr lang="en-US" dirty="0"/>
              <a:t>TWC AEL Updates</a:t>
            </a:r>
          </a:p>
          <a:p>
            <a:r>
              <a:rPr lang="en-US" dirty="0"/>
              <a:t>Committee Business and Discussions</a:t>
            </a:r>
          </a:p>
        </p:txBody>
      </p:sp>
    </p:spTree>
    <p:extLst>
      <p:ext uri="{BB962C8B-B14F-4D97-AF65-F5344CB8AC3E}">
        <p14:creationId xmlns:p14="http://schemas.microsoft.com/office/powerpoint/2010/main" val="2615651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26A8-3243-CD98-579B-81A8F8805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Examples of SL Initiatives</a:t>
            </a:r>
            <a:br>
              <a:rPr lang="en-US" sz="2800" b="1" dirty="0"/>
            </a:br>
            <a:r>
              <a:rPr lang="en-US" sz="2800" b="1" dirty="0"/>
              <a:t>Goal 2: Address Demand with Increased Access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CCD1842-27FC-0876-6F9C-D953C2373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025590"/>
              </p:ext>
            </p:extLst>
          </p:nvPr>
        </p:nvGraphicFramePr>
        <p:xfrm>
          <a:off x="574039" y="1573024"/>
          <a:ext cx="11160760" cy="470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8079">
                  <a:extLst>
                    <a:ext uri="{9D8B030D-6E8A-4147-A177-3AD203B41FA5}">
                      <a16:colId xmlns:a16="http://schemas.microsoft.com/office/drawing/2014/main" val="971832611"/>
                    </a:ext>
                  </a:extLst>
                </a:gridCol>
                <a:gridCol w="4652681">
                  <a:extLst>
                    <a:ext uri="{9D8B030D-6E8A-4147-A177-3AD203B41FA5}">
                      <a16:colId xmlns:a16="http://schemas.microsoft.com/office/drawing/2014/main" val="529155016"/>
                    </a:ext>
                  </a:extLst>
                </a:gridCol>
              </a:tblGrid>
              <a:tr h="10288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SL Initiative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Objective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1584163"/>
                  </a:ext>
                </a:extLst>
              </a:tr>
              <a:tr h="930261">
                <a:tc>
                  <a:txBody>
                    <a:bodyPr/>
                    <a:lstStyle/>
                    <a:p>
                      <a:r>
                        <a:rPr lang="en-US" sz="1400" b="1" dirty="0"/>
                        <a:t>Employer Engagement: </a:t>
                      </a:r>
                      <a:r>
                        <a:rPr lang="en-US" sz="1400" dirty="0"/>
                        <a:t>Applicants were required to offer AEL eligible employees services: workplace literacy, workplace literacy with employer-provided training, and incumbent worker training that leads to industry recognized credential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Objective 3: </a:t>
                      </a:r>
                      <a:r>
                        <a:rPr lang="en-US" sz="1400" dirty="0"/>
                        <a:t>Increase employer, business</a:t>
                      </a:r>
                    </a:p>
                    <a:p>
                      <a:r>
                        <a:rPr lang="en-US" sz="1400" dirty="0"/>
                        <a:t>community, and community-based organization roles in AEL, Action Item 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11454"/>
                  </a:ext>
                </a:extLst>
              </a:tr>
              <a:tr h="777449">
                <a:tc>
                  <a:txBody>
                    <a:bodyPr/>
                    <a:lstStyle/>
                    <a:p>
                      <a:r>
                        <a:rPr lang="en-US" sz="1400" b="1" dirty="0"/>
                        <a:t>Pre-Apprenticeship Bridge Program: </a:t>
                      </a:r>
                      <a:r>
                        <a:rPr lang="en-US" sz="1400" dirty="0"/>
                        <a:t>grants awarded had to provide remediated instruction to applicants entering building trades related Registered Apprenticeship Programs. Focus on reading and math for specific industry and occupations.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Objective 1: </a:t>
                      </a:r>
                      <a:r>
                        <a:rPr lang="en-US" sz="1400" dirty="0"/>
                        <a:t>Enhance student service models with immediate and responsive AEL program models, Action Item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762711"/>
                  </a:ext>
                </a:extLst>
              </a:tr>
              <a:tr h="1004206">
                <a:tc>
                  <a:txBody>
                    <a:bodyPr/>
                    <a:lstStyle/>
                    <a:p>
                      <a:r>
                        <a:rPr lang="en-US" sz="1400" b="1" dirty="0"/>
                        <a:t>IET in Corrections: </a:t>
                      </a:r>
                      <a:r>
                        <a:rPr lang="en-US" sz="1400" dirty="0"/>
                        <a:t>Interagency contract with Windham School District (WSD) to develop and expand IET models for 500 residents and provide re-entry and post-release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Objective 3: </a:t>
                      </a:r>
                      <a:r>
                        <a:rPr lang="en-US" sz="1400" dirty="0"/>
                        <a:t>Increase employer, business</a:t>
                      </a:r>
                    </a:p>
                    <a:p>
                      <a:r>
                        <a:rPr lang="en-US" sz="1400" dirty="0"/>
                        <a:t>community, and community-based organization roles in AEL, Action Item 4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717795"/>
                  </a:ext>
                </a:extLst>
              </a:tr>
              <a:tr h="777449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Distance Education Professional Development Center: </a:t>
                      </a:r>
                      <a:r>
                        <a:rPr lang="en-US" sz="1400" b="0" dirty="0"/>
                        <a:t>delivers distance &amp; remote learning training, technical assistance, and capacity building services. Includes distance education call center, Distance Learning Technology Institute, and creation of statewide digital literacy content standards.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Objective 4: </a:t>
                      </a:r>
                      <a:r>
                        <a:rPr lang="en-US" sz="1400" dirty="0"/>
                        <a:t>Increase student access to digital technology, broadband and distance learning applications, Action Item 3 &amp;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104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4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5BE1-954C-7BEF-800E-7D4831F8D8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E8D498-1980-9891-0626-768EE015C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241584"/>
              </p:ext>
            </p:extLst>
          </p:nvPr>
        </p:nvGraphicFramePr>
        <p:xfrm>
          <a:off x="295275" y="1520825"/>
          <a:ext cx="11791949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950">
                  <a:extLst>
                    <a:ext uri="{9D8B030D-6E8A-4147-A177-3AD203B41FA5}">
                      <a16:colId xmlns:a16="http://schemas.microsoft.com/office/drawing/2014/main" val="179480798"/>
                    </a:ext>
                  </a:extLst>
                </a:gridCol>
                <a:gridCol w="3520205">
                  <a:extLst>
                    <a:ext uri="{9D8B030D-6E8A-4147-A177-3AD203B41FA5}">
                      <a16:colId xmlns:a16="http://schemas.microsoft.com/office/drawing/2014/main" val="858694777"/>
                    </a:ext>
                  </a:extLst>
                </a:gridCol>
                <a:gridCol w="3337794">
                  <a:extLst>
                    <a:ext uri="{9D8B030D-6E8A-4147-A177-3AD203B41FA5}">
                      <a16:colId xmlns:a16="http://schemas.microsoft.com/office/drawing/2014/main" val="2332264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Advisory Recommendation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9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Employer Collaboration: </a:t>
                      </a:r>
                      <a:r>
                        <a:rPr lang="en-US" sz="1600" dirty="0"/>
                        <a:t>Talent Pipeline Management/Toolkit for contextualized curriculum;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049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Employer Collaboration: </a:t>
                      </a:r>
                      <a:r>
                        <a:rPr lang="en-US" sz="1600" dirty="0"/>
                        <a:t>Employer Connect Center (PD Center); curriculum for workplace literacy classes in key sectors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68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Employer Collaboration: </a:t>
                      </a:r>
                      <a:r>
                        <a:rPr lang="en-US" sz="1600" dirty="0"/>
                        <a:t>Expansion of IET models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96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Partner Collaboration/No Wrong Door Approach: ‘</a:t>
                      </a:r>
                      <a:r>
                        <a:rPr lang="en-US" sz="1600" b="0" dirty="0"/>
                        <a:t>Academy’ for front line staff, cross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06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Partner Collaboration/No Wrong Door Approach: </a:t>
                      </a:r>
                      <a:r>
                        <a:rPr lang="en-US" sz="1600" b="0" dirty="0"/>
                        <a:t>Data system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29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Partner Collaboration/No Wrong Door Approach: </a:t>
                      </a:r>
                      <a:r>
                        <a:rPr lang="en-US" sz="1600" b="0" dirty="0"/>
                        <a:t>Co-location for WFS and 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30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Partner Collaboration/No Wrong Door Approach: </a:t>
                      </a:r>
                      <a:r>
                        <a:rPr lang="en-US" sz="1600" b="0" dirty="0"/>
                        <a:t>PD to support instructors working with young learner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92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Partner Collaboration/No Wrong Door Approach: </a:t>
                      </a:r>
                      <a:r>
                        <a:rPr lang="en-US" sz="1600" b="0" dirty="0"/>
                        <a:t>Referral process </a:t>
                      </a:r>
                      <a:r>
                        <a:rPr lang="en-US" sz="1600" b="0"/>
                        <a:t>for Corrections Re-entry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5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436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 of people dressed and ready to go to work.">
            <a:extLst>
              <a:ext uri="{FF2B5EF4-FFF2-40B4-BE49-F238E27FC236}">
                <a16:creationId xmlns:a16="http://schemas.microsoft.com/office/drawing/2014/main" id="{77B9B939-4770-001C-90A7-09DDC25546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5495" y="62630"/>
            <a:ext cx="2825700" cy="32461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1DF56-4265-E5E2-A401-05AC59B54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727" y="307445"/>
            <a:ext cx="5991250" cy="7231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TWC AEL Strategic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B6811-6F4F-23F7-8979-83F90D06C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0053" y="1655545"/>
            <a:ext cx="6673274" cy="4985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TWC AEL Strategic Plan 2021-2026</a:t>
            </a:r>
          </a:p>
          <a:p>
            <a:r>
              <a:rPr lang="en-US" sz="2800" dirty="0"/>
              <a:t>2024 – Two Year Progress Report due 12/1/24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June 2024 – Kick off Discussions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Sept –</a:t>
            </a:r>
            <a:r>
              <a:rPr lang="en-US" sz="2000" i="1" dirty="0">
                <a:solidFill>
                  <a:srgbClr val="FFFF00"/>
                </a:solidFill>
              </a:rPr>
              <a:t>Draft </a:t>
            </a:r>
            <a:r>
              <a:rPr lang="en-US" sz="2000" dirty="0">
                <a:solidFill>
                  <a:srgbClr val="FFFF00"/>
                </a:solidFill>
              </a:rPr>
              <a:t>for Advisory Committee Review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2022 Progress Report : </a:t>
            </a:r>
            <a:r>
              <a:rPr lang="en-US" sz="2000" dirty="0">
                <a:solidFill>
                  <a:srgbClr val="FFFF00"/>
                </a:solidFill>
                <a:hlinkClick r:id="rId4"/>
              </a:rPr>
              <a:t>https://www.twc.texas.gov/sites/default/files/enterprise/docs/ael-strategic-plan-progress-report-2022-twc.pdf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  <a:p>
            <a:pPr lvl="1"/>
            <a:endParaRPr lang="en-US" sz="2000" dirty="0">
              <a:solidFill>
                <a:srgbClr val="FFFF00"/>
              </a:solidFill>
            </a:endParaRPr>
          </a:p>
          <a:p>
            <a:r>
              <a:rPr lang="en-US" sz="2800" dirty="0"/>
              <a:t>2025 –Will start working on revisions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March 2025 – Kick off Discussions</a:t>
            </a:r>
          </a:p>
          <a:p>
            <a:endParaRPr lang="en-US" dirty="0"/>
          </a:p>
        </p:txBody>
      </p:sp>
      <p:pic>
        <p:nvPicPr>
          <p:cNvPr id="8" name="Picture 7" descr="Says TWC AEL Strategic Plan">
            <a:extLst>
              <a:ext uri="{FF2B5EF4-FFF2-40B4-BE49-F238E27FC236}">
                <a16:creationId xmlns:a16="http://schemas.microsoft.com/office/drawing/2014/main" id="{0D5F8E51-DE18-6471-5735-506E60099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547" y="3160439"/>
            <a:ext cx="2556245" cy="32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99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72419-27EC-6455-8546-FD3EA2A3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1" y="307445"/>
            <a:ext cx="6762749" cy="1016530"/>
          </a:xfrm>
        </p:spPr>
        <p:txBody>
          <a:bodyPr>
            <a:normAutofit/>
          </a:bodyPr>
          <a:lstStyle/>
          <a:p>
            <a:r>
              <a:rPr lang="en-US" b="1" dirty="0"/>
              <a:t>AEL Strategic Plan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570140-050E-1D86-F0E1-E6B1334EE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Review Current </a:t>
            </a:r>
            <a:r>
              <a:rPr lang="en-US" b="1" u="sng" dirty="0"/>
              <a:t>Goals (4)</a:t>
            </a:r>
            <a:r>
              <a:rPr lang="en-US" b="1" dirty="0"/>
              <a:t> </a:t>
            </a:r>
            <a:r>
              <a:rPr lang="en-US" dirty="0"/>
              <a:t>– Keep, Expand, Add, Remove</a:t>
            </a:r>
          </a:p>
          <a:p>
            <a:r>
              <a:rPr lang="en-US" dirty="0"/>
              <a:t>Review </a:t>
            </a:r>
            <a:r>
              <a:rPr lang="en-US" b="1" u="sng" dirty="0"/>
              <a:t>Objectives (17) </a:t>
            </a:r>
            <a:r>
              <a:rPr lang="en-US" dirty="0"/>
              <a:t>– Keep, Expand, Add, Remove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https://www.twc.texas.gov/sites/default/files/wf/docs/adult-education-and-literacy-strategic-plan-2021-2026-twc.pdf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 descr="QR Code">
            <a:extLst>
              <a:ext uri="{FF2B5EF4-FFF2-40B4-BE49-F238E27FC236}">
                <a16:creationId xmlns:a16="http://schemas.microsoft.com/office/drawing/2014/main" id="{564D74F2-E846-0052-C0FC-734E29A20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QR Code">
            <a:extLst>
              <a:ext uri="{FF2B5EF4-FFF2-40B4-BE49-F238E27FC236}">
                <a16:creationId xmlns:a16="http://schemas.microsoft.com/office/drawing/2014/main" id="{07C0EE57-5799-580E-9D61-63FD921C6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74" y="561975"/>
            <a:ext cx="53625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4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AD3CA1-6C9D-FA26-C909-E7B05B2C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C4740-9AD3-5D99-59A0-A075E6F59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Putting Recommendations Into Action</a:t>
            </a:r>
          </a:p>
        </p:txBody>
      </p:sp>
    </p:spTree>
    <p:extLst>
      <p:ext uri="{BB962C8B-B14F-4D97-AF65-F5344CB8AC3E}">
        <p14:creationId xmlns:p14="http://schemas.microsoft.com/office/powerpoint/2010/main" val="538071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68C71-AD93-6EFB-AE21-2C78EEDE3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Committee Discussion Page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C3D442-9BF9-C024-6363-F50D07B8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Topics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Wrong Door Approach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Statewide Needs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8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104D0-4831-0395-0AF5-DA581558A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779025-9695-53E0-D866-F217BBC67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Tentative Date </a:t>
            </a:r>
          </a:p>
          <a:p>
            <a:r>
              <a:rPr lang="en-US" dirty="0"/>
              <a:t>Wednesday, September 25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96203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B31F-CF2A-FA8E-7F73-2F0DA7139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and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0E0D5-E584-4749-538A-5B92A897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Commission Office Representing Employers</a:t>
            </a:r>
          </a:p>
          <a:p>
            <a:pPr marL="457200" lvl="1" indent="0" algn="ctr">
              <a:buNone/>
            </a:pPr>
            <a:r>
              <a:rPr lang="en-US" dirty="0"/>
              <a:t>Commissioner Joe Esparza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6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DE36-F011-44F1-6F8F-585CBC6D2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Roll Call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1E6996-5323-DC74-2B2B-3AB6FE01B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126919"/>
              </p:ext>
            </p:extLst>
          </p:nvPr>
        </p:nvGraphicFramePr>
        <p:xfrm>
          <a:off x="574040" y="1508717"/>
          <a:ext cx="11248104" cy="5347788"/>
        </p:xfrm>
        <a:graphic>
          <a:graphicData uri="http://schemas.openxmlformats.org/drawingml/2006/table">
            <a:tbl>
              <a:tblPr firstRow="1"/>
              <a:tblGrid>
                <a:gridCol w="1858871">
                  <a:extLst>
                    <a:ext uri="{9D8B030D-6E8A-4147-A177-3AD203B41FA5}">
                      <a16:colId xmlns:a16="http://schemas.microsoft.com/office/drawing/2014/main" val="82912887"/>
                    </a:ext>
                  </a:extLst>
                </a:gridCol>
                <a:gridCol w="1474838">
                  <a:extLst>
                    <a:ext uri="{9D8B030D-6E8A-4147-A177-3AD203B41FA5}">
                      <a16:colId xmlns:a16="http://schemas.microsoft.com/office/drawing/2014/main" val="173666875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29249937"/>
                    </a:ext>
                  </a:extLst>
                </a:gridCol>
                <a:gridCol w="3320985">
                  <a:extLst>
                    <a:ext uri="{9D8B030D-6E8A-4147-A177-3AD203B41FA5}">
                      <a16:colId xmlns:a16="http://schemas.microsoft.com/office/drawing/2014/main" val="591401254"/>
                    </a:ext>
                  </a:extLst>
                </a:gridCol>
                <a:gridCol w="2155010">
                  <a:extLst>
                    <a:ext uri="{9D8B030D-6E8A-4147-A177-3AD203B41FA5}">
                      <a16:colId xmlns:a16="http://schemas.microsoft.com/office/drawing/2014/main" val="3735074650"/>
                    </a:ext>
                  </a:extLst>
                </a:gridCol>
              </a:tblGrid>
              <a:tr h="255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Member</a:t>
                      </a:r>
                    </a:p>
                    <a:p>
                      <a:pPr algn="ctr" fontAlgn="ctr"/>
                      <a:r>
                        <a:rPr lang="en-US" sz="1800" dirty="0">
                          <a:solidFill>
                            <a:srgbClr val="34659B"/>
                          </a:solidFill>
                          <a:effectLst/>
                        </a:rPr>
                        <a:t> </a:t>
                      </a:r>
                    </a:p>
                  </a:txBody>
                  <a:tcPr marL="15757" marR="15757" marT="15757" marB="157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Location</a:t>
                      </a:r>
                    </a:p>
                    <a:p>
                      <a:pPr algn="ctr" fontAlgn="ctr"/>
                      <a:r>
                        <a:rPr lang="en-US" sz="1800" dirty="0">
                          <a:solidFill>
                            <a:srgbClr val="34659B"/>
                          </a:solidFill>
                          <a:effectLst/>
                        </a:rPr>
                        <a:t> </a:t>
                      </a:r>
                    </a:p>
                  </a:txBody>
                  <a:tcPr marL="22689" marR="22689" marT="11345" marB="113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Representing</a:t>
                      </a:r>
                    </a:p>
                    <a:p>
                      <a:pPr algn="ctr" fontAlgn="ctr"/>
                      <a:r>
                        <a:rPr lang="en-US" sz="1800" dirty="0">
                          <a:solidFill>
                            <a:srgbClr val="34659B"/>
                          </a:solidFill>
                          <a:effectLst/>
                        </a:rPr>
                        <a:t> </a:t>
                      </a:r>
                    </a:p>
                  </a:txBody>
                  <a:tcPr marL="22689" marR="22689" marT="11345" marB="113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Affiliation</a:t>
                      </a:r>
                    </a:p>
                    <a:p>
                      <a:pPr algn="ctr" fontAlgn="ctr"/>
                      <a:r>
                        <a:rPr lang="en-US" sz="1800" dirty="0">
                          <a:solidFill>
                            <a:srgbClr val="34659B"/>
                          </a:solidFill>
                          <a:effectLst/>
                        </a:rPr>
                        <a:t> </a:t>
                      </a:r>
                    </a:p>
                  </a:txBody>
                  <a:tcPr marL="22689" marR="22689" marT="11345" marB="113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Term Expires</a:t>
                      </a:r>
                    </a:p>
                    <a:p>
                      <a:pPr algn="ctr" fontAlgn="ctr"/>
                      <a:r>
                        <a:rPr lang="en-US" sz="1800" dirty="0">
                          <a:solidFill>
                            <a:srgbClr val="34659B"/>
                          </a:solidFill>
                          <a:effectLst/>
                        </a:rPr>
                        <a:t> </a:t>
                      </a:r>
                    </a:p>
                  </a:txBody>
                  <a:tcPr marL="22689" marR="22689" marT="11345" marB="113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78931"/>
                  </a:ext>
                </a:extLst>
              </a:tr>
              <a:tr h="7943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Jauneen Maldonado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Fort Worth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Workforce Board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Director, Adult Education, Workforce Solutions for Tarrant County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December 2025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77044"/>
                  </a:ext>
                </a:extLst>
              </a:tr>
              <a:tr h="4879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Ernest Lewis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Houston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Nonprofit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Senior Director, Economic Initiatives, Ripley Baker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January 2026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31080"/>
                  </a:ext>
                </a:extLst>
              </a:tr>
              <a:tr h="56454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Leslie Cantu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San Antonio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Business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Assistant Vice President of Administration, </a:t>
                      </a:r>
                      <a:r>
                        <a:rPr lang="en-US" sz="1600" dirty="0" err="1">
                          <a:effectLst/>
                        </a:rPr>
                        <a:t>Toyotetsu</a:t>
                      </a:r>
                      <a:endParaRPr lang="en-US" sz="1600" dirty="0">
                        <a:effectLst/>
                      </a:endParaRP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October 2024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99127"/>
                  </a:ext>
                </a:extLst>
              </a:tr>
              <a:tr h="102411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Dr. Ben Stafford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Port Arthur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Community College/Higher Education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Vice President, Workforce and Continuing Education, Lamar State College—Port Arthur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May 2025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983859"/>
                  </a:ext>
                </a:extLst>
              </a:tr>
              <a:tr h="56454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Cindy Fisher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Austin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State Broadband Office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Broadband Senior Program Coordinator, Texas Broadband Office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May 2025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36134"/>
                  </a:ext>
                </a:extLst>
              </a:tr>
              <a:tr h="41134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Kristina Hartman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Huntsville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Corrections Education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Superintendent, Windham School District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May 2025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80779"/>
                  </a:ext>
                </a:extLst>
              </a:tr>
              <a:tr h="79432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Karla Flanagan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Waco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Technical College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Associate Vice Chancellor of Instructional Alignment and Innovation, TSTC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January 2026</a:t>
                      </a:r>
                    </a:p>
                  </a:txBody>
                  <a:tcPr marL="15757" marR="15757" marT="12605" marB="126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30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60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878E37-4665-45EE-ADE5-632ACB22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TWC AEL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F868C-BE55-5343-E28D-A75B1A21C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Adult Education and Literacy</a:t>
            </a:r>
          </a:p>
          <a:p>
            <a:r>
              <a:rPr lang="en-US" dirty="0"/>
              <a:t>Director, Mahalia Baldini</a:t>
            </a:r>
          </a:p>
        </p:txBody>
      </p:sp>
    </p:spTree>
    <p:extLst>
      <p:ext uri="{BB962C8B-B14F-4D97-AF65-F5344CB8AC3E}">
        <p14:creationId xmlns:p14="http://schemas.microsoft.com/office/powerpoint/2010/main" val="86179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7C53E-89C7-A1E1-2F51-A0FADE195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AEL 101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F4CD33-BCA7-5115-7051-F53D3743A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 Overview of AEL in Texas</a:t>
            </a:r>
          </a:p>
          <a:p>
            <a:pPr lvl="1"/>
            <a:r>
              <a:rPr lang="en-US" dirty="0"/>
              <a:t>Funding</a:t>
            </a:r>
          </a:p>
          <a:p>
            <a:pPr lvl="1"/>
            <a:r>
              <a:rPr lang="en-US" dirty="0"/>
              <a:t>Populations</a:t>
            </a:r>
          </a:p>
          <a:p>
            <a:pPr lvl="1"/>
            <a:r>
              <a:rPr lang="en-US" dirty="0"/>
              <a:t>Competitive Grant Process</a:t>
            </a:r>
          </a:p>
          <a:p>
            <a:pPr lvl="1"/>
            <a:r>
              <a:rPr lang="en-US" dirty="0"/>
              <a:t>Activities/Services</a:t>
            </a:r>
          </a:p>
          <a:p>
            <a:pPr lvl="1"/>
            <a:r>
              <a:rPr lang="en-US" dirty="0"/>
              <a:t>Legislative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9535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id="{B9DA0AAF-6C81-489D-95EF-1E82B5F24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4BA80B-B1A9-10E6-1909-9C3CC5DE30B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Chart </a:t>
            </a:r>
          </a:p>
        </p:txBody>
      </p:sp>
    </p:spTree>
    <p:extLst>
      <p:ext uri="{BB962C8B-B14F-4D97-AF65-F5344CB8AC3E}">
        <p14:creationId xmlns:p14="http://schemas.microsoft.com/office/powerpoint/2010/main" val="378957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D215-E070-0D18-9214-471B3A242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You Fund Providers?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FF10B-6BA8-0F89-58DF-7F0DCE8AC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5513"/>
          </a:xfrm>
        </p:spPr>
        <p:txBody>
          <a:bodyPr>
            <a:normAutofit/>
          </a:bodyPr>
          <a:lstStyle/>
          <a:p>
            <a:r>
              <a:rPr lang="en-US" sz="2000" dirty="0"/>
              <a:t>Must Be Competitive Statewide Procurement</a:t>
            </a:r>
          </a:p>
          <a:p>
            <a:pPr lvl="1"/>
            <a:r>
              <a:rPr lang="en-US" sz="2000" dirty="0"/>
              <a:t>Mostly outlined in federal statute and regulations</a:t>
            </a:r>
          </a:p>
          <a:p>
            <a:pPr lvl="1"/>
            <a:r>
              <a:rPr lang="en-US" sz="2000" dirty="0"/>
              <a:t>Some state flexibility</a:t>
            </a:r>
          </a:p>
          <a:p>
            <a:r>
              <a:rPr lang="en-US" sz="2000" dirty="0"/>
              <a:t>States must determine ‘Demonstrated Effectiveness’</a:t>
            </a:r>
          </a:p>
          <a:p>
            <a:r>
              <a:rPr lang="en-US" sz="2000" dirty="0"/>
              <a:t>Only states can award ‘eligible providers’</a:t>
            </a:r>
          </a:p>
          <a:p>
            <a:r>
              <a:rPr lang="en-US" sz="2000" dirty="0"/>
              <a:t>All Applicants must respond to ‘13 Considerations’ outlined in federal statute</a:t>
            </a:r>
          </a:p>
          <a:p>
            <a:r>
              <a:rPr lang="en-US" sz="2000" dirty="0"/>
              <a:t>$80million annual investment</a:t>
            </a:r>
          </a:p>
          <a:p>
            <a:pPr lvl="1"/>
            <a:r>
              <a:rPr lang="en-US" sz="2000" dirty="0"/>
              <a:t>Applicants must be able to apply for each federal pot of money separately</a:t>
            </a:r>
          </a:p>
          <a:p>
            <a:pPr lvl="2"/>
            <a:r>
              <a:rPr lang="en-US" dirty="0"/>
              <a:t>Pot 1= AEFLA (231), State GR, and TANF</a:t>
            </a:r>
          </a:p>
          <a:p>
            <a:pPr lvl="2"/>
            <a:r>
              <a:rPr lang="en-US" dirty="0"/>
              <a:t>Pot 2= Integrated English Literacy and Civics Education (243)</a:t>
            </a:r>
          </a:p>
        </p:txBody>
      </p:sp>
    </p:spTree>
    <p:extLst>
      <p:ext uri="{BB962C8B-B14F-4D97-AF65-F5344CB8AC3E}">
        <p14:creationId xmlns:p14="http://schemas.microsoft.com/office/powerpoint/2010/main" val="150687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AA42-2C5A-168A-C474-A7448812F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AEL Statewide Competition Underway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CDC9-22D4-863A-2620-53A6FA51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Closed January 19, 2024</a:t>
            </a:r>
          </a:p>
          <a:p>
            <a:r>
              <a:rPr lang="en-US" dirty="0"/>
              <a:t>Grant formations are occurring</a:t>
            </a:r>
          </a:p>
          <a:p>
            <a:r>
              <a:rPr lang="en-US" dirty="0"/>
              <a:t>New grants executed – July 1, 2024 (5+ </a:t>
            </a:r>
            <a:r>
              <a:rPr lang="en-US" dirty="0" err="1"/>
              <a:t>yr</a:t>
            </a:r>
            <a:r>
              <a:rPr lang="en-US" dirty="0"/>
              <a:t> cycle)</a:t>
            </a:r>
          </a:p>
          <a:p>
            <a:r>
              <a:rPr lang="en-US" dirty="0"/>
              <a:t>Underwent Significant Changes Based Largely on OCTAE Requirements</a:t>
            </a:r>
          </a:p>
          <a:p>
            <a:r>
              <a:rPr lang="en-US" dirty="0"/>
              <a:t>Rethink how we conducted our competition and how we will distribute allocations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8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92EF4A736D54D8E4B9DE0299C9E6E" ma:contentTypeVersion="59" ma:contentTypeDescription="Create a new document." ma:contentTypeScope="" ma:versionID="744c8ef3ca65964f1ac1a32e28c1e8bd">
  <xsd:schema xmlns:xsd="http://www.w3.org/2001/XMLSchema" xmlns:xs="http://www.w3.org/2001/XMLSchema" xmlns:p="http://schemas.microsoft.com/office/2006/metadata/properties" xmlns:ns1="13efc53b-a7e6-4120-b1e2-ae9f2851cca4" xmlns:ns2="http://schemas.microsoft.com/sharepoint/v3" xmlns:ns3="35625ac7-1bfd-4a7f-9a7f-d13086bfa749" xmlns:ns4="baf464a5-443c-4111-9af5-10917cd50cf0" targetNamespace="http://schemas.microsoft.com/office/2006/metadata/properties" ma:root="true" ma:fieldsID="e0c8c8dea04ab141a27d87ee21a4f5bc" ns1:_="" ns2:_="" ns3:_="" ns4:_="">
    <xsd:import namespace="13efc53b-a7e6-4120-b1e2-ae9f2851cca4"/>
    <xsd:import namespace="http://schemas.microsoft.com/sharepoint/v3"/>
    <xsd:import namespace="35625ac7-1bfd-4a7f-9a7f-d13086bfa749"/>
    <xsd:import namespace="baf464a5-443c-4111-9af5-10917cd50cf0"/>
    <xsd:element name="properties">
      <xsd:complexType>
        <xsd:sequence>
          <xsd:element name="documentManagement">
            <xsd:complexType>
              <xsd:all>
                <xsd:element ref="ns1:Project" minOccurs="0"/>
                <xsd:element ref="ns1:Sub_x002d_Project" minOccurs="0"/>
                <xsd:element ref="ns1:Doc_x0020_Type" minOccurs="0"/>
                <xsd:element ref="ns1:Status" minOccurs="0"/>
                <xsd:element ref="ns1:CommissionItem_x002f_PolicyItem" minOccurs="0"/>
                <xsd:element ref="ns1:Notes0" minOccurs="0"/>
                <xsd:element ref="ns1:Completion_x002f_Posted_x0020_Date" minOccurs="0"/>
                <xsd:element ref="ns1:MediaServiceMetadata" minOccurs="0"/>
                <xsd:element ref="ns1:MediaServiceFastMetadata" minOccurs="0"/>
                <xsd:element ref="ns3:SharedWithUsers" minOccurs="0"/>
                <xsd:element ref="ns3:SharedWithDetails" minOccurs="0"/>
                <xsd:element ref="ns1:CommissionDate" minOccurs="0"/>
                <xsd:element ref="ns1:SubmittedDate" minOccurs="0"/>
                <xsd:element ref="ns1:Year" minOccurs="0"/>
                <xsd:element ref="ns1:Minutes" minOccurs="0"/>
                <xsd:element ref="ns1:Presenter" minOccurs="0"/>
                <xsd:element ref="ns1:PolicyDescription" minOccurs="0"/>
                <xsd:element ref="ns1:lcf76f155ced4ddcb4097134ff3c332f" minOccurs="0"/>
                <xsd:element ref="ns4:TaxCatchAll" minOccurs="0"/>
                <xsd:element ref="ns1:MediaServiceDateTaken" minOccurs="0"/>
                <xsd:element ref="ns1:MediaServiceGenerationTime" minOccurs="0"/>
                <xsd:element ref="ns1:MediaServiceEventHashCode" minOccurs="0"/>
                <xsd:element ref="ns1:DueDate" minOccurs="0"/>
                <xsd:element ref="ns1:MediaServiceOCR" minOccurs="0"/>
                <xsd:element ref="ns1:MediaServiceLocation" minOccurs="0"/>
                <xsd:element ref="ns1:MediaServiceObjectDetectorVersions" minOccurs="0"/>
                <xsd:element ref="ns1:MediaLengthInSeconds" minOccurs="0"/>
                <xsd:element ref="ns1:MediaServiceSearchProperties" minOccurs="0"/>
                <xsd:element ref="ns1:AnnSavino" minOccurs="0"/>
                <xsd:element ref="ns1:Staff" minOccurs="0"/>
                <xsd:element ref="ns2:_ip_UnifiedCompliancePolicyProperties" minOccurs="0"/>
                <xsd:element ref="ns2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fc53b-a7e6-4120-b1e2-ae9f2851cca4" elementFormDefault="qualified">
    <xsd:import namespace="http://schemas.microsoft.com/office/2006/documentManagement/types"/>
    <xsd:import namespace="http://schemas.microsoft.com/office/infopath/2007/PartnerControls"/>
    <xsd:element name="Project" ma:index="0" nillable="true" ma:displayName="AEL Policy Project" ma:internalName="Project" ma:readOnly="false">
      <xsd:simpleType>
        <xsd:restriction base="dms:Text">
          <xsd:maxLength value="255"/>
        </xsd:restriction>
      </xsd:simpleType>
    </xsd:element>
    <xsd:element name="Sub_x002d_Project" ma:index="1" nillable="true" ma:displayName="Sub-Project" ma:internalName="Sub_x002d_Project" ma:readOnly="false">
      <xsd:simpleType>
        <xsd:restriction base="dms:Text">
          <xsd:maxLength value="255"/>
        </xsd:restriction>
      </xsd:simpleType>
    </xsd:element>
    <xsd:element name="Doc_x0020_Type" ma:index="2" nillable="true" ma:displayName="Doc Type" ma:default="Letter/TAB" ma:format="Dropdown" ma:internalName="Doc_x0020_Type">
      <xsd:simpleType>
        <xsd:restriction base="dms:Choice">
          <xsd:enumeration value="Letter/TAB"/>
          <xsd:enumeration value="Guide"/>
          <xsd:enumeration value="Attachment"/>
          <xsd:enumeration value="Supplemental"/>
          <xsd:enumeration value="DP"/>
          <xsd:enumeration value="Report"/>
          <xsd:enumeration value="Talking Points"/>
          <xsd:enumeration value="Leg Resource"/>
        </xsd:restriction>
      </xsd:simpleType>
    </xsd:element>
    <xsd:element name="Status" ma:index="3" nillable="true" ma:displayName="Stage" ma:format="Dropdown" ma:internalName="Status">
      <xsd:simpleType>
        <xsd:restriction base="dms:Choice">
          <xsd:enumeration value="Draft - Author (Initial Stage)"/>
          <xsd:enumeration value="Draft – Author/Director"/>
          <xsd:enumeration value="Review – Integrated Review"/>
          <xsd:enumeration value="Review - AEL Author"/>
          <xsd:enumeration value="Review - WF Ed Deputy Director"/>
          <xsd:enumeration value="Review - AEL Director"/>
          <xsd:enumeration value="Review - Editing"/>
          <xsd:enumeration value="Review - 48-Hour"/>
          <xsd:enumeration value="Review - 5-Day"/>
          <xsd:enumeration value="Review – Deputy Division Director"/>
          <xsd:enumeration value="Briefing - Exec Mgmt."/>
          <xsd:enumeration value="Briefing - Commission Staff Week 1"/>
          <xsd:enumeration value="Briefing - Commission Staff Week 2"/>
          <xsd:enumeration value="Briefing - Commission Staff Week 3"/>
          <xsd:enumeration value="Notebook"/>
          <xsd:enumeration value="Complete (Commission Approved/Published)"/>
        </xsd:restriction>
      </xsd:simpleType>
    </xsd:element>
    <xsd:element name="CommissionItem_x002f_PolicyItem" ma:index="4" nillable="true" ma:displayName="Commission/Policy/Internal Item" ma:format="Dropdown" ma:internalName="CommissionItem_x002f_PolicyItem">
      <xsd:simpleType>
        <xsd:restriction base="dms:Choice">
          <xsd:enumeration value="Commission Action Item"/>
          <xsd:enumeration value="Commission Informational Item"/>
          <xsd:enumeration value="Policy Item"/>
          <xsd:enumeration value="TWC Internal"/>
        </xsd:restriction>
      </xsd:simpleType>
    </xsd:element>
    <xsd:element name="Notes0" ma:index="5" nillable="true" ma:displayName="Notes" ma:internalName="Notes0" ma:readOnly="false">
      <xsd:simpleType>
        <xsd:restriction base="dms:Note">
          <xsd:maxLength value="255"/>
        </xsd:restriction>
      </xsd:simpleType>
    </xsd:element>
    <xsd:element name="Completion_x002f_Posted_x0020_Date" ma:index="7" nillable="true" ma:displayName="Publication Date" ma:format="DateOnly" ma:hidden="true" ma:internalName="Completion_x002f_Posted_x0020_Date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CommissionDate" ma:index="19" nillable="true" ma:displayName="Commission Date" ma:format="DateOnly" ma:internalName="CommissionDate">
      <xsd:simpleType>
        <xsd:restriction base="dms:DateTime"/>
      </xsd:simpleType>
    </xsd:element>
    <xsd:element name="SubmittedDate" ma:index="20" nillable="true" ma:displayName="Submitted Date" ma:format="DateOnly" ma:internalName="SubmittedDate">
      <xsd:simpleType>
        <xsd:restriction base="dms:DateTime"/>
      </xsd:simpleType>
    </xsd:element>
    <xsd:element name="Year" ma:index="21" nillable="true" ma:displayName="Year" ma:format="Dropdown" ma:internalName="Year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  <xsd:enumeration value="2022"/>
        </xsd:restriction>
      </xsd:simpleType>
    </xsd:element>
    <xsd:element name="Minutes" ma:index="22" nillable="true" ma:displayName="Minutes" ma:format="Hyperlink" ma:internalName="Minut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esenter" ma:index="23" nillable="true" ma:displayName="Presenter" ma:format="Dropdown" ma:internalName="Presenter">
      <xsd:simpleType>
        <xsd:restriction base="dms:Choice">
          <xsd:enumeration value="AEL"/>
          <xsd:enumeration value="WDD"/>
          <xsd:enumeration value="SWI"/>
          <xsd:enumeration value="Budget/Finance"/>
          <xsd:enumeration value="I3"/>
          <xsd:enumeration value="WF Policy"/>
        </xsd:restriction>
      </xsd:simpleType>
    </xsd:element>
    <xsd:element name="PolicyDescription" ma:index="24" nillable="true" ma:displayName="Policy Description" ma:format="Dropdown" ma:internalName="PolicyDescription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2870f7a-ebce-4420-99c3-1cd72abed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DueDate" ma:index="31" nillable="true" ma:displayName="Date" ma:format="Dropdown" ma:internalName="DueDate">
      <xsd:simpleType>
        <xsd:restriction base="dms:Note">
          <xsd:maxLength value="255"/>
        </xsd:restriction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nnSavino" ma:index="37" nillable="true" ma:displayName="Ann Savino" ma:description="AEL Management and Staff" ma:format="Dropdown" ma:list="UserInfo" ma:SharePointGroup="0" ma:internalName="AnnSavin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ff" ma:index="38" nillable="true" ma:displayName="Staff" ma:format="Dropdown" ma:list="UserInfo" ma:SharePointGroup="0" ma:internalName="Staff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25ac7-1bfd-4a7f-9a7f-d13086bfa74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464a5-443c-4111-9af5-10917cd50cf0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dd43b680-da4e-45a5-8372-5afb948bc79c}" ma:internalName="TaxCatchAll" ma:showField="CatchAllData" ma:web="baf464a5-443c-4111-9af5-10917cd50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Letter/Guide/TAB/DP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efc53b-a7e6-4120-b1e2-ae9f2851cca4">
      <Terms xmlns="http://schemas.microsoft.com/office/infopath/2007/PartnerControls"/>
    </lcf76f155ced4ddcb4097134ff3c332f>
    <TaxCatchAll xmlns="baf464a5-443c-4111-9af5-10917cd50cf0" xsi:nil="true"/>
    <SubmittedDate xmlns="13efc53b-a7e6-4120-b1e2-ae9f2851cca4" xsi:nil="true"/>
    <Minutes xmlns="13efc53b-a7e6-4120-b1e2-ae9f2851cca4">
      <Url xsi:nil="true"/>
      <Description xsi:nil="true"/>
    </Minutes>
    <Sub_x002d_Project xmlns="13efc53b-a7e6-4120-b1e2-ae9f2851cca4" xsi:nil="true"/>
    <Project xmlns="13efc53b-a7e6-4120-b1e2-ae9f2851cca4" xsi:nil="true"/>
    <DueDate xmlns="13efc53b-a7e6-4120-b1e2-ae9f2851cca4" xsi:nil="true"/>
    <Completion_x002f_Posted_x0020_Date xmlns="13efc53b-a7e6-4120-b1e2-ae9f2851cca4" xsi:nil="true"/>
    <Status xmlns="13efc53b-a7e6-4120-b1e2-ae9f2851cca4" xsi:nil="true"/>
    <Notes0 xmlns="13efc53b-a7e6-4120-b1e2-ae9f2851cca4" xsi:nil="true"/>
    <Doc_x0020_Type xmlns="13efc53b-a7e6-4120-b1e2-ae9f2851cca4">Letter/TAB</Doc_x0020_Type>
    <CommissionDate xmlns="13efc53b-a7e6-4120-b1e2-ae9f2851cca4" xsi:nil="true"/>
    <Year xmlns="13efc53b-a7e6-4120-b1e2-ae9f2851cca4" xsi:nil="true"/>
    <Presenter xmlns="13efc53b-a7e6-4120-b1e2-ae9f2851cca4" xsi:nil="true"/>
    <PolicyDescription xmlns="13efc53b-a7e6-4120-b1e2-ae9f2851cca4" xsi:nil="true"/>
    <CommissionItem_x002f_PolicyItem xmlns="13efc53b-a7e6-4120-b1e2-ae9f2851cca4" xsi:nil="true"/>
    <Staff xmlns="13efc53b-a7e6-4120-b1e2-ae9f2851cca4">
      <UserInfo>
        <DisplayName/>
        <AccountId xsi:nil="true"/>
        <AccountType/>
      </UserInfo>
    </Staff>
    <AnnSavino xmlns="13efc53b-a7e6-4120-b1e2-ae9f2851cca4">
      <UserInfo>
        <DisplayName/>
        <AccountId xsi:nil="true"/>
        <AccountType/>
      </UserInfo>
    </AnnSavino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496469-DBA9-4255-BC03-1EF3083AF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efc53b-a7e6-4120-b1e2-ae9f2851cca4"/>
    <ds:schemaRef ds:uri="http://schemas.microsoft.com/sharepoint/v3"/>
    <ds:schemaRef ds:uri="35625ac7-1bfd-4a7f-9a7f-d13086bfa749"/>
    <ds:schemaRef ds:uri="baf464a5-443c-4111-9af5-10917cd50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E6975E-3057-4CDD-80FE-6321BD49F3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6D74A-B572-4EE4-A544-31D993FE143E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af464a5-443c-4111-9af5-10917cd50cf0"/>
    <ds:schemaRef ds:uri="35625ac7-1bfd-4a7f-9a7f-d13086bfa749"/>
    <ds:schemaRef ds:uri="http://www.w3.org/XML/1998/namespace"/>
    <ds:schemaRef ds:uri="http://purl.org/dc/terms/"/>
    <ds:schemaRef ds:uri="http://schemas.microsoft.com/sharepoint/v3"/>
    <ds:schemaRef ds:uri="13efc53b-a7e6-4120-b1e2-ae9f2851cca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23997</TotalTime>
  <Words>1592</Words>
  <Application>Microsoft Office PowerPoint</Application>
  <PresentationFormat>Widescreen</PresentationFormat>
  <Paragraphs>282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Montserrat</vt:lpstr>
      <vt:lpstr>Montserrat Medium</vt:lpstr>
      <vt:lpstr>Verdana</vt:lpstr>
      <vt:lpstr>Office Theme</vt:lpstr>
      <vt:lpstr>Adult Education and Literacy Advisory Committee</vt:lpstr>
      <vt:lpstr>Agenda</vt:lpstr>
      <vt:lpstr>Welcome and Remarks</vt:lpstr>
      <vt:lpstr>Roll Call</vt:lpstr>
      <vt:lpstr>TWC AEL Updates</vt:lpstr>
      <vt:lpstr>AEL 101</vt:lpstr>
      <vt:lpstr>Chart </vt:lpstr>
      <vt:lpstr>How Do You Fund Providers?</vt:lpstr>
      <vt:lpstr>AEL Statewide Competition Underway</vt:lpstr>
      <vt:lpstr>Program Goals </vt:lpstr>
      <vt:lpstr>Texas Performance Indicators</vt:lpstr>
      <vt:lpstr>Program Stats </vt:lpstr>
      <vt:lpstr>Who Do We Serve?</vt:lpstr>
      <vt:lpstr>AEL Activities/Programs</vt:lpstr>
      <vt:lpstr>Flexible Instruction</vt:lpstr>
      <vt:lpstr>Important Legislation</vt:lpstr>
      <vt:lpstr>Questions?</vt:lpstr>
      <vt:lpstr>State Leadership Activities (12.5% Funding)</vt:lpstr>
      <vt:lpstr>State Leadership Builds Capacity</vt:lpstr>
      <vt:lpstr>Examples of SL Initiatives Goal 2: Address Demand with Increased Access</vt:lpstr>
      <vt:lpstr>Recommendations</vt:lpstr>
      <vt:lpstr>TWC AEL Strategic Plan</vt:lpstr>
      <vt:lpstr>AEL Strategic Plan </vt:lpstr>
      <vt:lpstr>Committee Discussion</vt:lpstr>
      <vt:lpstr>Committee Discussion Page 2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Miranda,Cristina</dc:creator>
  <cp:lastModifiedBy>Yamnik,Keri</cp:lastModifiedBy>
  <cp:revision>5</cp:revision>
  <dcterms:created xsi:type="dcterms:W3CDTF">2023-06-16T13:20:22Z</dcterms:created>
  <dcterms:modified xsi:type="dcterms:W3CDTF">2024-07-12T16:08:13Z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0x010100DC192EF4A736D54D8E4B9DE0299C9E6E</vt:lpwstr>
  </property>
  <property fmtid="{D5CDD505-2E9C-101B-9397-08002B2CF9AE}" pid="3" name="MediaServiceImageTags">
    <vt:lpwstr/>
  </property>
</Properties>
</file>