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263" r:id="rId7"/>
    <p:sldId id="258" r:id="rId8"/>
    <p:sldId id="259" r:id="rId9"/>
    <p:sldId id="264" r:id="rId10"/>
    <p:sldId id="261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76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7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5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1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8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1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7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4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4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46BD-CAAE-4B48-9DDB-4CD2C06F391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2A75-F17A-4902-92FF-9121DE16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1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C068-2FA0-4724-A0CC-9727AA05B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6975"/>
            <a:ext cx="9144000" cy="2387600"/>
          </a:xfrm>
        </p:spPr>
        <p:txBody>
          <a:bodyPr/>
          <a:lstStyle/>
          <a:p>
            <a:r>
              <a:rPr lang="en-US" b="1" dirty="0"/>
              <a:t>Gary Job </a:t>
            </a:r>
            <a:r>
              <a:rPr lang="en-US" b="1"/>
              <a:t>Corps Center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5C4BF-39C5-4A82-9D25-B03AE66CD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5545"/>
            <a:ext cx="9144000" cy="1655762"/>
          </a:xfrm>
        </p:spPr>
        <p:txBody>
          <a:bodyPr/>
          <a:lstStyle/>
          <a:p>
            <a:r>
              <a:rPr lang="en-US" dirty="0"/>
              <a:t>Christopher Roff, Deputy Center Director  </a:t>
            </a:r>
          </a:p>
          <a:p>
            <a:r>
              <a:rPr lang="en-US" dirty="0"/>
              <a:t>Susanne Ritter, Admissions</a:t>
            </a:r>
            <a:r>
              <a:rPr lang="en-US"/>
              <a:t>/Placement </a:t>
            </a:r>
            <a:r>
              <a:rPr lang="en-US" dirty="0"/>
              <a:t>Director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FB042-E289-40C4-B974-8880C7D55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06" y="4437043"/>
            <a:ext cx="2209188" cy="2205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7799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7679-ABB6-4C08-AEAC-7AE26E9C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Gary Job Corps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FE91-F47C-41CD-9A11-BDB00995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01" y="1551963"/>
            <a:ext cx="11644098" cy="4625000"/>
          </a:xfrm>
        </p:spPr>
        <p:txBody>
          <a:bodyPr>
            <a:normAutofit/>
          </a:bodyPr>
          <a:lstStyle/>
          <a:p>
            <a:r>
              <a:rPr lang="en-US" sz="2400" dirty="0"/>
              <a:t>Job Corps program has been going strong for 58 years.</a:t>
            </a:r>
          </a:p>
          <a:p>
            <a:r>
              <a:rPr lang="en-US" sz="2400" dirty="0"/>
              <a:t>We cover 12 WDA’s (Workforce Development Areas)</a:t>
            </a:r>
          </a:p>
          <a:p>
            <a:r>
              <a:rPr lang="en-US" sz="2400" dirty="0"/>
              <a:t>Our center is located in San Marcos, TX </a:t>
            </a:r>
          </a:p>
          <a:p>
            <a:r>
              <a:rPr lang="en-US" sz="2400" dirty="0"/>
              <a:t>We have satellite offices throughout our NEAP (National Enrollee Assignment Plan) which house 26 Admissions Counselors and 18 Career Transition Specialists</a:t>
            </a:r>
          </a:p>
          <a:p>
            <a:r>
              <a:rPr lang="en-US" dirty="0"/>
              <a:t>Largest in the nation</a:t>
            </a:r>
          </a:p>
          <a:p>
            <a:pPr lvl="1"/>
            <a:r>
              <a:rPr lang="en-US" dirty="0"/>
              <a:t>Our contracted on-board strength is 1471 students</a:t>
            </a:r>
          </a:p>
          <a:p>
            <a:pPr lvl="2"/>
            <a:r>
              <a:rPr lang="en-US" dirty="0"/>
              <a:t>This includes residential and non-residential students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Image of the State of Texas with the Gary Job Core counties marked off.">
            <a:extLst>
              <a:ext uri="{FF2B5EF4-FFF2-40B4-BE49-F238E27FC236}">
                <a16:creationId xmlns:a16="http://schemas.microsoft.com/office/drawing/2014/main" id="{20B6D88A-332B-4D53-B2F1-272BBF4D5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1" t="23176" r="69586" b="40105"/>
          <a:stretch/>
        </p:blipFill>
        <p:spPr>
          <a:xfrm>
            <a:off x="7592036" y="56033"/>
            <a:ext cx="3455375" cy="32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69AA-BB5B-17C0-FA0D-8755C478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478570"/>
            <a:ext cx="9905998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Job Corps resources and Information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3F277-EA9A-4E0A-A5D1-3088DA696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100668"/>
            <a:ext cx="7180977" cy="648469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Federally Funded Program </a:t>
            </a:r>
          </a:p>
          <a:p>
            <a:pPr lvl="1"/>
            <a:r>
              <a:rPr lang="en-US" dirty="0"/>
              <a:t>100% free to program participants</a:t>
            </a:r>
          </a:p>
          <a:p>
            <a:pPr lvl="1"/>
            <a:r>
              <a:rPr lang="en-US" dirty="0"/>
              <a:t>Students receive bi-weekly stipends</a:t>
            </a:r>
          </a:p>
          <a:p>
            <a:pPr lvl="1"/>
            <a:r>
              <a:rPr lang="en-US" dirty="0"/>
              <a:t>Clothing allowance and uniforms provided</a:t>
            </a:r>
          </a:p>
          <a:p>
            <a:pPr lvl="1"/>
            <a:r>
              <a:rPr lang="en-US" dirty="0"/>
              <a:t>Work based learning opportunities and leisure time employment</a:t>
            </a:r>
          </a:p>
          <a:p>
            <a:pPr lvl="1"/>
            <a:r>
              <a:rPr lang="en-US" dirty="0"/>
              <a:t>Tools</a:t>
            </a:r>
          </a:p>
          <a:p>
            <a:pPr lvl="1"/>
            <a:r>
              <a:rPr lang="en-US" dirty="0"/>
              <a:t>Transition funds</a:t>
            </a:r>
          </a:p>
          <a:p>
            <a:pPr lvl="1"/>
            <a:r>
              <a:rPr lang="en-US" dirty="0"/>
              <a:t>Free meals</a:t>
            </a:r>
          </a:p>
          <a:p>
            <a:pPr lvl="1"/>
            <a:r>
              <a:rPr lang="en-US" dirty="0"/>
              <a:t>Healthcare including dental and vision</a:t>
            </a:r>
          </a:p>
          <a:p>
            <a:pPr lvl="1"/>
            <a:r>
              <a:rPr lang="en-US" dirty="0"/>
              <a:t>Mental health support including substance abuse counseling</a:t>
            </a:r>
          </a:p>
          <a:p>
            <a:pPr lvl="1"/>
            <a:r>
              <a:rPr lang="en-US" dirty="0"/>
              <a:t>Full gym</a:t>
            </a:r>
          </a:p>
          <a:p>
            <a:pPr lvl="1"/>
            <a:r>
              <a:rPr lang="en-US" dirty="0"/>
              <a:t>Art and Music rooms</a:t>
            </a:r>
          </a:p>
          <a:p>
            <a:pPr lvl="1"/>
            <a:r>
              <a:rPr lang="en-US" dirty="0"/>
              <a:t>Women’s center</a:t>
            </a:r>
          </a:p>
          <a:p>
            <a:pPr lvl="1"/>
            <a:r>
              <a:rPr lang="en-US" dirty="0"/>
              <a:t>Theater</a:t>
            </a:r>
          </a:p>
          <a:p>
            <a:pPr lvl="1"/>
            <a:r>
              <a:rPr lang="en-US" dirty="0"/>
              <a:t>Olympic sized pool</a:t>
            </a:r>
          </a:p>
          <a:p>
            <a:pPr lvl="1"/>
            <a:r>
              <a:rPr lang="en-US" dirty="0"/>
              <a:t>Recreation trips</a:t>
            </a:r>
          </a:p>
          <a:p>
            <a:pPr lvl="1"/>
            <a:r>
              <a:rPr lang="en-US" dirty="0"/>
              <a:t>And much, much more……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F055E-EB7B-4BF1-94D7-05D2E46CE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27" y="1192271"/>
            <a:ext cx="3123277" cy="360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2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7C99-AB10-4E11-84D9-C3FAD022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aramond" panose="02020404030301010803" pitchFamily="18" charset="0"/>
              </a:rPr>
              <a:t>3 Career Pathways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D022C-5B7F-4F29-8EFF-4E1C9DC3AA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Health Service </a:t>
            </a:r>
          </a:p>
          <a:p>
            <a:r>
              <a:rPr lang="en-US" dirty="0"/>
              <a:t>Certified Nurse Assistant</a:t>
            </a:r>
          </a:p>
          <a:p>
            <a:r>
              <a:rPr lang="en-US" dirty="0"/>
              <a:t>Certified Medical Assistant </a:t>
            </a:r>
          </a:p>
          <a:p>
            <a:pPr lvl="1"/>
            <a:r>
              <a:rPr lang="en-US" dirty="0"/>
              <a:t>EKG</a:t>
            </a:r>
          </a:p>
          <a:p>
            <a:pPr lvl="1"/>
            <a:r>
              <a:rPr lang="en-US" dirty="0"/>
              <a:t>Phlebotomy </a:t>
            </a:r>
          </a:p>
          <a:p>
            <a:r>
              <a:rPr lang="en-US" dirty="0"/>
              <a:t>Medical Billing &amp; Coding (MAIC)</a:t>
            </a:r>
          </a:p>
          <a:p>
            <a:r>
              <a:rPr lang="en-US" dirty="0"/>
              <a:t>Pharmacy Tech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3FC1B8-1D16-48CA-968E-39E5098DFB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Human Service</a:t>
            </a:r>
          </a:p>
          <a:p>
            <a:r>
              <a:rPr lang="en-US" dirty="0"/>
              <a:t>Office Administration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Corrections</a:t>
            </a:r>
          </a:p>
          <a:p>
            <a:r>
              <a:rPr lang="en-US" i="1" dirty="0"/>
              <a:t>Advanced </a:t>
            </a:r>
            <a:r>
              <a:rPr lang="en-US" dirty="0"/>
              <a:t>Transportation Communication Union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72B70-C3FF-46BF-8941-753B11CF2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16" y="435287"/>
            <a:ext cx="1470389" cy="1661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E2323-16AF-4D88-B983-5BC762FB3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585" y="4549708"/>
            <a:ext cx="1609725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5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7679-ABB6-4C08-AEAC-7AE26E9C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Construction &amp; Manufacturing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FE91-F47C-41CD-9A11-BDB009953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Machinist </a:t>
            </a:r>
          </a:p>
          <a:p>
            <a:r>
              <a:rPr lang="en-US" dirty="0"/>
              <a:t>Material Handling </a:t>
            </a:r>
          </a:p>
          <a:p>
            <a:r>
              <a:rPr lang="en-US" dirty="0"/>
              <a:t>Carpentry</a:t>
            </a:r>
          </a:p>
          <a:p>
            <a:r>
              <a:rPr lang="en-US" dirty="0"/>
              <a:t>Building Construction Technology </a:t>
            </a:r>
          </a:p>
          <a:p>
            <a:r>
              <a:rPr lang="en-US" dirty="0"/>
              <a:t>Flooring Pre-Apprentice </a:t>
            </a:r>
          </a:p>
          <a:p>
            <a:r>
              <a:rPr lang="en-US" dirty="0"/>
              <a:t>HVAC</a:t>
            </a:r>
          </a:p>
          <a:p>
            <a:r>
              <a:rPr lang="en-US" dirty="0"/>
              <a:t>Welding</a:t>
            </a:r>
          </a:p>
          <a:p>
            <a:r>
              <a:rPr lang="en-US" dirty="0"/>
              <a:t>Electrical </a:t>
            </a:r>
          </a:p>
          <a:p>
            <a:r>
              <a:rPr lang="en-US" i="1" dirty="0"/>
              <a:t>Advanced </a:t>
            </a:r>
            <a:r>
              <a:rPr lang="en-US" dirty="0"/>
              <a:t>Overhead Linesman</a:t>
            </a:r>
          </a:p>
          <a:p>
            <a:r>
              <a:rPr lang="en-US" dirty="0"/>
              <a:t>Plastering</a:t>
            </a:r>
          </a:p>
          <a:p>
            <a:r>
              <a:rPr lang="en-US" i="1" dirty="0"/>
              <a:t>Advanced </a:t>
            </a:r>
            <a:r>
              <a:rPr lang="en-US" dirty="0"/>
              <a:t>Cement </a:t>
            </a:r>
          </a:p>
          <a:p>
            <a:r>
              <a:rPr lang="en-US" i="1" dirty="0"/>
              <a:t>National Flooring Contractors Association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E5CAC-11A7-492B-8465-C165395FF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272" y="2952925"/>
            <a:ext cx="5277528" cy="29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3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9843-D8E6-456D-ACD5-6C4558A6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Mutual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57B4-DD3D-467A-BB24-6F8613905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Soft skills taught from day one</a:t>
            </a:r>
          </a:p>
          <a:p>
            <a:r>
              <a:rPr lang="en-US" dirty="0"/>
              <a:t>All services are individualized, no one size fits all</a:t>
            </a:r>
          </a:p>
          <a:p>
            <a:r>
              <a:rPr lang="en-US" dirty="0"/>
              <a:t>Diverse population</a:t>
            </a:r>
          </a:p>
          <a:p>
            <a:r>
              <a:rPr lang="en-US" dirty="0"/>
              <a:t>Industry recognized credentials</a:t>
            </a:r>
          </a:p>
          <a:p>
            <a:r>
              <a:rPr lang="en-US" dirty="0"/>
              <a:t>Fully accredited</a:t>
            </a:r>
          </a:p>
          <a:p>
            <a:r>
              <a:rPr lang="en-US" dirty="0"/>
              <a:t>Use </a:t>
            </a:r>
            <a:r>
              <a:rPr lang="en-US" dirty="0" err="1"/>
              <a:t>MyPACE</a:t>
            </a:r>
            <a:r>
              <a:rPr lang="en-US" dirty="0"/>
              <a:t> to determine career plan</a:t>
            </a:r>
          </a:p>
          <a:p>
            <a:r>
              <a:rPr lang="en-US" dirty="0"/>
              <a:t>Stackable credentials</a:t>
            </a:r>
          </a:p>
          <a:p>
            <a:r>
              <a:rPr lang="en-US" dirty="0"/>
              <a:t>Continued support beyond separation.</a:t>
            </a:r>
          </a:p>
          <a:p>
            <a:r>
              <a:rPr lang="en-US" dirty="0"/>
              <a:t>Our goals align with other WIOA funding recipients. (placement, PEIMS)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E09F98B-00FE-4563-91B2-E099763A1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705" y="296707"/>
            <a:ext cx="3674660" cy="42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CC03-35C8-4046-BD75-1C9C1830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Opportunities for Community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80F01-FD6E-4027-B008-AD4C1256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513"/>
            <a:ext cx="5176706" cy="21238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Outreach</a:t>
            </a:r>
          </a:p>
          <a:p>
            <a:r>
              <a:rPr lang="en-US" dirty="0"/>
              <a:t>Internships</a:t>
            </a:r>
          </a:p>
          <a:p>
            <a:r>
              <a:rPr lang="en-US" dirty="0"/>
              <a:t>Volunteer opportunities</a:t>
            </a:r>
          </a:p>
          <a:p>
            <a:r>
              <a:rPr lang="en-US" dirty="0"/>
              <a:t>Presentations to our students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E507E-03D1-4CEC-8484-ECDDB54D6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4349114"/>
            <a:ext cx="3219294" cy="2143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11B373-7A2B-44C0-BC95-8DCE6FC88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66" y="4368482"/>
            <a:ext cx="3242303" cy="2143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5C47A-3EF0-475E-9389-FC30AF34F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954" y="4368482"/>
            <a:ext cx="2831846" cy="21238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E0A7A1-D962-48AB-95DE-7EC886B04D37}"/>
              </a:ext>
            </a:extLst>
          </p:cNvPr>
          <p:cNvSpPr txBox="1">
            <a:spLocks/>
          </p:cNvSpPr>
          <p:nvPr/>
        </p:nvSpPr>
        <p:spPr>
          <a:xfrm>
            <a:off x="5933600" y="1690688"/>
            <a:ext cx="5257313" cy="212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Partner employers</a:t>
            </a:r>
          </a:p>
          <a:p>
            <a:r>
              <a:rPr lang="en-US" dirty="0"/>
              <a:t>Dual Enrollment</a:t>
            </a:r>
          </a:p>
          <a:p>
            <a:r>
              <a:rPr lang="en-US" dirty="0"/>
              <a:t> Resource sharing (facilities, leads)</a:t>
            </a:r>
          </a:p>
          <a:p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21306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8AFB-50DE-4FE4-918F-0891C761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Connect with Job Corps on Social Media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ED2D-7195-44C8-9C40-BBA72412F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Facebook: Job Corps </a:t>
            </a:r>
          </a:p>
          <a:p>
            <a:r>
              <a:rPr lang="en-US" dirty="0"/>
              <a:t>Instagram: </a:t>
            </a:r>
            <a:r>
              <a:rPr lang="en-US" dirty="0" err="1"/>
              <a:t>DOLJobCorps</a:t>
            </a:r>
            <a:r>
              <a:rPr lang="en-US" dirty="0"/>
              <a:t> </a:t>
            </a:r>
          </a:p>
          <a:p>
            <a:r>
              <a:rPr lang="en-US" dirty="0"/>
              <a:t>Twitter: Job Corps (@</a:t>
            </a:r>
            <a:r>
              <a:rPr lang="en-US" dirty="0" err="1"/>
              <a:t>DOLjobCorps</a:t>
            </a:r>
            <a:r>
              <a:rPr lang="en-US" dirty="0"/>
              <a:t>)</a:t>
            </a:r>
          </a:p>
          <a:p>
            <a:r>
              <a:rPr lang="en-US" dirty="0"/>
              <a:t>LinkedIn: Job Corps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DA618-CAA7-4CC7-94E1-777699034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43" y="4001294"/>
            <a:ext cx="3079231" cy="25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2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0EBC-76B2-435B-AF9B-EB07E528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670" y="1747351"/>
            <a:ext cx="5207465" cy="1339798"/>
          </a:xfrm>
        </p:spPr>
        <p:txBody>
          <a:bodyPr>
            <a:noAutofit/>
          </a:bodyPr>
          <a:lstStyle/>
          <a:p>
            <a:r>
              <a:rPr lang="en-US" sz="4800" b="1" i="1" dirty="0">
                <a:latin typeface="Berlin Sans FB Demi" panose="020E0802020502020306" pitchFamily="34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28D5-DE11-41D3-A6A5-A8D714E24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2" y="4639111"/>
            <a:ext cx="11518084" cy="153785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Thank you for your time</a:t>
            </a:r>
          </a:p>
          <a:p>
            <a:pPr marL="0" indent="0" algn="ctr">
              <a:buNone/>
            </a:pPr>
            <a:r>
              <a:rPr lang="en-US" dirty="0"/>
              <a:t>We look forward to building a strong partnership with you.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F03C8-70BC-4C4F-9D6C-FC5E99E4F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73" y="1134874"/>
            <a:ext cx="32194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48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21F61ACE0F047898D2F62A655084E" ma:contentTypeVersion="6" ma:contentTypeDescription="Create a new document." ma:contentTypeScope="" ma:versionID="95c93fc70b31316446f38b1a984b1a38">
  <xsd:schema xmlns:xsd="http://www.w3.org/2001/XMLSchema" xmlns:xs="http://www.w3.org/2001/XMLSchema" xmlns:p="http://schemas.microsoft.com/office/2006/metadata/properties" xmlns:ns2="4eb1ecbf-8e12-41fa-b577-5f4aa3424baa" xmlns:ns3="8503bc2d-68ca-4668-bd1b-fa8e8f33b2bd" targetNamespace="http://schemas.microsoft.com/office/2006/metadata/properties" ma:root="true" ma:fieldsID="ba4afcfba344dab19d0c5e85c2c803d0" ns2:_="" ns3:_="">
    <xsd:import namespace="4eb1ecbf-8e12-41fa-b577-5f4aa3424baa"/>
    <xsd:import namespace="8503bc2d-68ca-4668-bd1b-fa8e8f33b2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1ecbf-8e12-41fa-b577-5f4aa342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3bc2d-68ca-4668-bd1b-fa8e8f33b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b1ecbf-8e12-41fa-b577-5f4aa3424baa">
      <UserInfo>
        <DisplayName/>
        <AccountId xsi:nil="true"/>
        <AccountType/>
      </UserInfo>
    </SharedWithUsers>
    <MediaLengthInSeconds xmlns="8503bc2d-68ca-4668-bd1b-fa8e8f33b2bd" xsi:nil="true"/>
  </documentManagement>
</p:properties>
</file>

<file path=customXml/itemProps1.xml><?xml version="1.0" encoding="utf-8"?>
<ds:datastoreItem xmlns:ds="http://schemas.openxmlformats.org/officeDocument/2006/customXml" ds:itemID="{099FE972-6104-4664-9831-C3FD11C98F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71C566-1D4D-48DF-B83C-B7663D9CB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1ecbf-8e12-41fa-b577-5f4aa3424baa"/>
    <ds:schemaRef ds:uri="8503bc2d-68ca-4668-bd1b-fa8e8f33b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BDADAF-D1F9-4722-9FCB-1574F000D26A}">
  <ds:schemaRefs>
    <ds:schemaRef ds:uri="http://purl.org/dc/dcmitype/"/>
    <ds:schemaRef ds:uri="http://schemas.microsoft.com/office/infopath/2007/PartnerControls"/>
    <ds:schemaRef ds:uri="8503bc2d-68ca-4668-bd1b-fa8e8f33b2b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eb1ecbf-8e12-41fa-b577-5f4aa3424ba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171</TotalTime>
  <Words>340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Berlin Sans FB Demi</vt:lpstr>
      <vt:lpstr>Garamond</vt:lpstr>
      <vt:lpstr>Tw Cen MT</vt:lpstr>
      <vt:lpstr>Circuit</vt:lpstr>
      <vt:lpstr>Gary Job Corps Center </vt:lpstr>
      <vt:lpstr>Gary Job Corps Center</vt:lpstr>
      <vt:lpstr>Job Corps resources and Information Slide</vt:lpstr>
      <vt:lpstr>3 Career Pathways </vt:lpstr>
      <vt:lpstr>Construction &amp; Manufacturing Pathway</vt:lpstr>
      <vt:lpstr>Mutual benefits</vt:lpstr>
      <vt:lpstr>Opportunities for Community Engagement </vt:lpstr>
      <vt:lpstr>Connect with Job Corps on Social Media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Gary Job Corps Center</dc:title>
  <dc:creator>Gary.Staff</dc:creator>
  <cp:lastModifiedBy>Geske,Jeremy</cp:lastModifiedBy>
  <cp:revision>22</cp:revision>
  <cp:lastPrinted>2023-02-14T17:17:36Z</cp:lastPrinted>
  <dcterms:created xsi:type="dcterms:W3CDTF">2022-09-21T14:07:04Z</dcterms:created>
  <dcterms:modified xsi:type="dcterms:W3CDTF">2023-05-10T15:42:00Z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0x010100A2F21F61ACE0F047898D2F62A655084E</vt:lpwstr>
  </property>
  <property fmtid="{D5CDD505-2E9C-101B-9397-08002B2CF9AE}" pid="3" name="Order">
    <vt:r8>37500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ColorTag">
    <vt:lpwstr/>
  </property>
  <property fmtid="{D5CDD505-2E9C-101B-9397-08002B2CF9AE}" pid="8" name="TriggerFlowInfo">
    <vt:lpwstr/>
  </property>
  <property fmtid="{D5CDD505-2E9C-101B-9397-08002B2CF9AE}" pid="9" name="_ColorHex">
    <vt:lpwstr/>
  </property>
  <property fmtid="{D5CDD505-2E9C-101B-9397-08002B2CF9AE}" pid="10" name="_Emoji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